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handoutMasterIdLst>
    <p:handoutMasterId r:id="rId24"/>
  </p:handoutMasterIdLst>
  <p:sldIdLst>
    <p:sldId id="256" r:id="rId2"/>
    <p:sldId id="257" r:id="rId3"/>
    <p:sldId id="258" r:id="rId4"/>
    <p:sldId id="261" r:id="rId5"/>
    <p:sldId id="275" r:id="rId6"/>
    <p:sldId id="276" r:id="rId7"/>
    <p:sldId id="260" r:id="rId8"/>
    <p:sldId id="259" r:id="rId9"/>
    <p:sldId id="262" r:id="rId10"/>
    <p:sldId id="263" r:id="rId11"/>
    <p:sldId id="264" r:id="rId12"/>
    <p:sldId id="265" r:id="rId13"/>
    <p:sldId id="270" r:id="rId14"/>
    <p:sldId id="271" r:id="rId15"/>
    <p:sldId id="274" r:id="rId16"/>
    <p:sldId id="272" r:id="rId17"/>
    <p:sldId id="273" r:id="rId18"/>
    <p:sldId id="266" r:id="rId19"/>
    <p:sldId id="278" r:id="rId20"/>
    <p:sldId id="277" r:id="rId21"/>
    <p:sldId id="279" r:id="rId2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673" autoAdjust="0"/>
  </p:normalViewPr>
  <p:slideViewPr>
    <p:cSldViewPr>
      <p:cViewPr>
        <p:scale>
          <a:sx n="79" d="100"/>
          <a:sy n="79" d="100"/>
        </p:scale>
        <p:origin x="-690" y="-2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3171368" cy="480226"/>
          </a:xfrm>
          <a:prstGeom prst="rect">
            <a:avLst/>
          </a:prstGeom>
          <a:noFill/>
          <a:ln w="12700">
            <a:noFill/>
            <a:miter lim="800000"/>
            <a:headEnd type="none" w="sm" len="sm"/>
            <a:tailEnd type="none" w="sm" len="sm"/>
          </a:ln>
          <a:effectLst/>
        </p:spPr>
        <p:txBody>
          <a:bodyPr vert="horz" wrap="square" lIns="96658" tIns="48330" rIns="96658" bIns="48330" numCol="1" anchor="t" anchorCtr="0" compatLnSpc="1">
            <a:prstTxWarp prst="textNoShape">
              <a:avLst/>
            </a:prstTxWarp>
          </a:bodyPr>
          <a:lstStyle>
            <a:lvl1pPr defTabSz="966683" eaLnBrk="0" hangingPunct="0">
              <a:defRPr sz="1300"/>
            </a:lvl1pPr>
          </a:lstStyle>
          <a:p>
            <a:pPr>
              <a:defRPr/>
            </a:pPr>
            <a:endParaRPr lang="en-US" dirty="0"/>
          </a:p>
        </p:txBody>
      </p:sp>
      <p:sp>
        <p:nvSpPr>
          <p:cNvPr id="15363" name="Rectangle 3"/>
          <p:cNvSpPr>
            <a:spLocks noGrp="1" noChangeArrowheads="1"/>
          </p:cNvSpPr>
          <p:nvPr>
            <p:ph type="dt" sz="quarter" idx="1"/>
          </p:nvPr>
        </p:nvSpPr>
        <p:spPr bwMode="auto">
          <a:xfrm>
            <a:off x="4143832" y="0"/>
            <a:ext cx="3171368" cy="480226"/>
          </a:xfrm>
          <a:prstGeom prst="rect">
            <a:avLst/>
          </a:prstGeom>
          <a:noFill/>
          <a:ln w="12700">
            <a:noFill/>
            <a:miter lim="800000"/>
            <a:headEnd type="none" w="sm" len="sm"/>
            <a:tailEnd type="none" w="sm" len="sm"/>
          </a:ln>
          <a:effectLst/>
        </p:spPr>
        <p:txBody>
          <a:bodyPr vert="horz" wrap="square" lIns="96658" tIns="48330" rIns="96658" bIns="48330" numCol="1" anchor="t" anchorCtr="0" compatLnSpc="1">
            <a:prstTxWarp prst="textNoShape">
              <a:avLst/>
            </a:prstTxWarp>
          </a:bodyPr>
          <a:lstStyle>
            <a:lvl1pPr algn="r" defTabSz="966683" eaLnBrk="0" hangingPunct="0">
              <a:defRPr sz="1300"/>
            </a:lvl1pPr>
          </a:lstStyle>
          <a:p>
            <a:pPr>
              <a:defRPr/>
            </a:pPr>
            <a:endParaRPr lang="en-US" dirty="0"/>
          </a:p>
        </p:txBody>
      </p:sp>
      <p:sp>
        <p:nvSpPr>
          <p:cNvPr id="15364" name="Rectangle 4"/>
          <p:cNvSpPr>
            <a:spLocks noGrp="1" noChangeArrowheads="1"/>
          </p:cNvSpPr>
          <p:nvPr>
            <p:ph type="ftr" sz="quarter" idx="2"/>
          </p:nvPr>
        </p:nvSpPr>
        <p:spPr bwMode="auto">
          <a:xfrm>
            <a:off x="1" y="9120975"/>
            <a:ext cx="3171368" cy="480225"/>
          </a:xfrm>
          <a:prstGeom prst="rect">
            <a:avLst/>
          </a:prstGeom>
          <a:noFill/>
          <a:ln w="12700">
            <a:noFill/>
            <a:miter lim="800000"/>
            <a:headEnd type="none" w="sm" len="sm"/>
            <a:tailEnd type="none" w="sm" len="sm"/>
          </a:ln>
          <a:effectLst/>
        </p:spPr>
        <p:txBody>
          <a:bodyPr vert="horz" wrap="square" lIns="96658" tIns="48330" rIns="96658" bIns="48330" numCol="1" anchor="b" anchorCtr="0" compatLnSpc="1">
            <a:prstTxWarp prst="textNoShape">
              <a:avLst/>
            </a:prstTxWarp>
          </a:bodyPr>
          <a:lstStyle>
            <a:lvl1pPr defTabSz="966683" eaLnBrk="0" hangingPunct="0">
              <a:defRPr sz="1300"/>
            </a:lvl1pPr>
          </a:lstStyle>
          <a:p>
            <a:pPr>
              <a:defRPr/>
            </a:pPr>
            <a:endParaRPr lang="en-US" dirty="0"/>
          </a:p>
        </p:txBody>
      </p:sp>
      <p:sp>
        <p:nvSpPr>
          <p:cNvPr id="15365" name="Rectangle 5"/>
          <p:cNvSpPr>
            <a:spLocks noGrp="1" noChangeArrowheads="1"/>
          </p:cNvSpPr>
          <p:nvPr>
            <p:ph type="sldNum" sz="quarter" idx="3"/>
          </p:nvPr>
        </p:nvSpPr>
        <p:spPr bwMode="auto">
          <a:xfrm>
            <a:off x="4143832" y="9120975"/>
            <a:ext cx="3171368" cy="480225"/>
          </a:xfrm>
          <a:prstGeom prst="rect">
            <a:avLst/>
          </a:prstGeom>
          <a:noFill/>
          <a:ln w="12700">
            <a:noFill/>
            <a:miter lim="800000"/>
            <a:headEnd type="none" w="sm" len="sm"/>
            <a:tailEnd type="none" w="sm" len="sm"/>
          </a:ln>
          <a:effectLst/>
        </p:spPr>
        <p:txBody>
          <a:bodyPr vert="horz" wrap="square" lIns="96658" tIns="48330" rIns="96658" bIns="48330" numCol="1" anchor="b" anchorCtr="0" compatLnSpc="1">
            <a:prstTxWarp prst="textNoShape">
              <a:avLst/>
            </a:prstTxWarp>
          </a:bodyPr>
          <a:lstStyle>
            <a:lvl1pPr algn="r" defTabSz="966683" eaLnBrk="0" hangingPunct="0">
              <a:defRPr sz="1300"/>
            </a:lvl1pPr>
          </a:lstStyle>
          <a:p>
            <a:pPr>
              <a:defRPr/>
            </a:pPr>
            <a:fld id="{E5F5798C-D6A5-4E93-9C36-AEFE4D752490}" type="slidenum">
              <a:rPr lang="en-US"/>
              <a:pPr>
                <a:defRPr/>
              </a:pPr>
              <a:t>‹#›</a:t>
            </a:fld>
            <a:endParaRPr lang="en-US" dirty="0"/>
          </a:p>
        </p:txBody>
      </p:sp>
    </p:spTree>
    <p:extLst>
      <p:ext uri="{BB962C8B-B14F-4D97-AF65-F5344CB8AC3E}">
        <p14:creationId xmlns:p14="http://schemas.microsoft.com/office/powerpoint/2010/main" val="1361652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171368" cy="480226"/>
          </a:xfrm>
          <a:prstGeom prst="rect">
            <a:avLst/>
          </a:prstGeom>
          <a:noFill/>
          <a:ln w="12700">
            <a:noFill/>
            <a:miter lim="800000"/>
            <a:headEnd type="none" w="sm" len="sm"/>
            <a:tailEnd type="none" w="sm" len="sm"/>
          </a:ln>
          <a:effectLst/>
        </p:spPr>
        <p:txBody>
          <a:bodyPr vert="horz" wrap="square" lIns="96658" tIns="48330" rIns="96658" bIns="48330" numCol="1" anchor="t" anchorCtr="0" compatLnSpc="1">
            <a:prstTxWarp prst="textNoShape">
              <a:avLst/>
            </a:prstTxWarp>
          </a:bodyPr>
          <a:lstStyle>
            <a:lvl1pPr defTabSz="966683" eaLnBrk="0" hangingPunct="0">
              <a:defRPr sz="1300"/>
            </a:lvl1pPr>
          </a:lstStyle>
          <a:p>
            <a:pPr>
              <a:defRPr/>
            </a:pPr>
            <a:endParaRPr lang="en-US" dirty="0"/>
          </a:p>
        </p:txBody>
      </p:sp>
      <p:sp>
        <p:nvSpPr>
          <p:cNvPr id="17411" name="Rectangle 3"/>
          <p:cNvSpPr>
            <a:spLocks noGrp="1" noChangeArrowheads="1"/>
          </p:cNvSpPr>
          <p:nvPr>
            <p:ph type="dt" idx="1"/>
          </p:nvPr>
        </p:nvSpPr>
        <p:spPr bwMode="auto">
          <a:xfrm>
            <a:off x="4143832" y="0"/>
            <a:ext cx="3171368" cy="480226"/>
          </a:xfrm>
          <a:prstGeom prst="rect">
            <a:avLst/>
          </a:prstGeom>
          <a:noFill/>
          <a:ln w="12700">
            <a:noFill/>
            <a:miter lim="800000"/>
            <a:headEnd type="none" w="sm" len="sm"/>
            <a:tailEnd type="none" w="sm" len="sm"/>
          </a:ln>
          <a:effectLst/>
        </p:spPr>
        <p:txBody>
          <a:bodyPr vert="horz" wrap="square" lIns="96658" tIns="48330" rIns="96658" bIns="48330" numCol="1" anchor="t" anchorCtr="0" compatLnSpc="1">
            <a:prstTxWarp prst="textNoShape">
              <a:avLst/>
            </a:prstTxWarp>
          </a:bodyPr>
          <a:lstStyle>
            <a:lvl1pPr algn="r" defTabSz="966683" eaLnBrk="0" hangingPunct="0">
              <a:defRPr sz="13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75806" y="4561313"/>
            <a:ext cx="5363589" cy="4320375"/>
          </a:xfrm>
          <a:prstGeom prst="rect">
            <a:avLst/>
          </a:prstGeom>
          <a:noFill/>
          <a:ln w="12700">
            <a:noFill/>
            <a:miter lim="800000"/>
            <a:headEnd type="none" w="sm" len="sm"/>
            <a:tailEnd type="none" w="sm" len="sm"/>
          </a:ln>
          <a:effectLst/>
        </p:spPr>
        <p:txBody>
          <a:bodyPr vert="horz" wrap="square" lIns="96658" tIns="48330" rIns="96658" bIns="483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1" y="9120975"/>
            <a:ext cx="3171368" cy="480225"/>
          </a:xfrm>
          <a:prstGeom prst="rect">
            <a:avLst/>
          </a:prstGeom>
          <a:noFill/>
          <a:ln w="12700">
            <a:noFill/>
            <a:miter lim="800000"/>
            <a:headEnd type="none" w="sm" len="sm"/>
            <a:tailEnd type="none" w="sm" len="sm"/>
          </a:ln>
          <a:effectLst/>
        </p:spPr>
        <p:txBody>
          <a:bodyPr vert="horz" wrap="square" lIns="96658" tIns="48330" rIns="96658" bIns="48330" numCol="1" anchor="b" anchorCtr="0" compatLnSpc="1">
            <a:prstTxWarp prst="textNoShape">
              <a:avLst/>
            </a:prstTxWarp>
          </a:bodyPr>
          <a:lstStyle>
            <a:lvl1pPr defTabSz="966683" eaLnBrk="0" hangingPunct="0">
              <a:defRPr sz="1300"/>
            </a:lvl1pPr>
          </a:lstStyle>
          <a:p>
            <a:pPr>
              <a:defRPr/>
            </a:pPr>
            <a:endParaRPr lang="en-US" dirty="0"/>
          </a:p>
        </p:txBody>
      </p:sp>
      <p:sp>
        <p:nvSpPr>
          <p:cNvPr id="17415" name="Rectangle 7"/>
          <p:cNvSpPr>
            <a:spLocks noGrp="1" noChangeArrowheads="1"/>
          </p:cNvSpPr>
          <p:nvPr>
            <p:ph type="sldNum" sz="quarter" idx="5"/>
          </p:nvPr>
        </p:nvSpPr>
        <p:spPr bwMode="auto">
          <a:xfrm>
            <a:off x="4143832" y="9120975"/>
            <a:ext cx="3171368" cy="480225"/>
          </a:xfrm>
          <a:prstGeom prst="rect">
            <a:avLst/>
          </a:prstGeom>
          <a:noFill/>
          <a:ln w="12700">
            <a:noFill/>
            <a:miter lim="800000"/>
            <a:headEnd type="none" w="sm" len="sm"/>
            <a:tailEnd type="none" w="sm" len="sm"/>
          </a:ln>
          <a:effectLst/>
        </p:spPr>
        <p:txBody>
          <a:bodyPr vert="horz" wrap="square" lIns="96658" tIns="48330" rIns="96658" bIns="48330" numCol="1" anchor="b" anchorCtr="0" compatLnSpc="1">
            <a:prstTxWarp prst="textNoShape">
              <a:avLst/>
            </a:prstTxWarp>
          </a:bodyPr>
          <a:lstStyle>
            <a:lvl1pPr algn="r" defTabSz="966683" eaLnBrk="0" hangingPunct="0">
              <a:defRPr sz="1300"/>
            </a:lvl1pPr>
          </a:lstStyle>
          <a:p>
            <a:pPr>
              <a:defRPr/>
            </a:pPr>
            <a:fld id="{64367FDF-5DE6-4E78-8AF4-74256F09F24D}" type="slidenum">
              <a:rPr lang="en-US"/>
              <a:pPr>
                <a:defRPr/>
              </a:pPr>
              <a:t>‹#›</a:t>
            </a:fld>
            <a:endParaRPr lang="en-US" dirty="0"/>
          </a:p>
        </p:txBody>
      </p:sp>
    </p:spTree>
    <p:extLst>
      <p:ext uri="{BB962C8B-B14F-4D97-AF65-F5344CB8AC3E}">
        <p14:creationId xmlns:p14="http://schemas.microsoft.com/office/powerpoint/2010/main" val="3601087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7758113" y="1463675"/>
            <a:ext cx="16902113" cy="10795000"/>
            <a:chOff x="-4887" y="922"/>
            <a:chExt cx="10647" cy="6800"/>
          </a:xfrm>
        </p:grpSpPr>
        <p:sp>
          <p:nvSpPr>
            <p:cNvPr id="5" name="Freeform 1027"/>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en-US" dirty="0"/>
            </a:p>
          </p:txBody>
        </p:sp>
        <p:sp>
          <p:nvSpPr>
            <p:cNvPr id="6" name="Arc 1028"/>
            <p:cNvSpPr>
              <a:spLocks/>
            </p:cNvSpPr>
            <p:nvPr/>
          </p:nvSpPr>
          <p:spPr bwMode="auto">
            <a:xfrm>
              <a:off x="-4887" y="922"/>
              <a:ext cx="8474" cy="6800"/>
            </a:xfrm>
            <a:custGeom>
              <a:avLst/>
              <a:gdLst>
                <a:gd name="T0" fmla="*/ 8474 w 43200"/>
                <a:gd name="T1" fmla="*/ 3400 h 43200"/>
                <a:gd name="T2" fmla="*/ 4900 w 43200"/>
                <a:gd name="T3" fmla="*/ 42 h 43200"/>
                <a:gd name="T4" fmla="*/ 4237 w 43200"/>
                <a:gd name="T5" fmla="*/ 340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grpSp>
      <p:sp>
        <p:nvSpPr>
          <p:cNvPr id="20485" name="Rectangle 1029"/>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20486" name="Rectangle 1030"/>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a:t>Click to edit Master subtitle style</a:t>
            </a:r>
          </a:p>
        </p:txBody>
      </p:sp>
      <p:sp>
        <p:nvSpPr>
          <p:cNvPr id="7" name="Rectangle 1031"/>
          <p:cNvSpPr>
            <a:spLocks noGrp="1" noChangeArrowheads="1"/>
          </p:cNvSpPr>
          <p:nvPr>
            <p:ph type="dt" sz="quarter" idx="10"/>
          </p:nvPr>
        </p:nvSpPr>
        <p:spPr/>
        <p:txBody>
          <a:bodyPr/>
          <a:lstStyle>
            <a:lvl1pPr>
              <a:defRPr/>
            </a:lvl1pPr>
          </a:lstStyle>
          <a:p>
            <a:pPr>
              <a:defRPr/>
            </a:pPr>
            <a:endParaRPr lang="en-US" dirty="0"/>
          </a:p>
        </p:txBody>
      </p:sp>
      <p:sp>
        <p:nvSpPr>
          <p:cNvPr id="8" name="Rectangle 1032"/>
          <p:cNvSpPr>
            <a:spLocks noGrp="1" noChangeArrowheads="1"/>
          </p:cNvSpPr>
          <p:nvPr>
            <p:ph type="ftr" sz="quarter" idx="11"/>
          </p:nvPr>
        </p:nvSpPr>
        <p:spPr>
          <a:xfrm>
            <a:off x="1600200" y="4419600"/>
            <a:ext cx="4267200" cy="457200"/>
          </a:xfrm>
          <a:prstGeom prst="rect">
            <a:avLst/>
          </a:prstGeom>
        </p:spPr>
        <p:txBody>
          <a:bodyPr/>
          <a:lstStyle>
            <a:lvl1pPr>
              <a:defRPr/>
            </a:lvl1pPr>
          </a:lstStyle>
          <a:p>
            <a:pPr>
              <a:defRPr/>
            </a:pPr>
            <a:r>
              <a:rPr lang="en-US" dirty="0" smtClean="0"/>
              <a:t>August 11, 2016 Draft</a:t>
            </a:r>
          </a:p>
        </p:txBody>
      </p:sp>
      <p:sp>
        <p:nvSpPr>
          <p:cNvPr id="9" name="Rectangle 1033"/>
          <p:cNvSpPr>
            <a:spLocks noGrp="1" noChangeArrowheads="1"/>
          </p:cNvSpPr>
          <p:nvPr>
            <p:ph type="sldNum" sz="quarter" idx="12"/>
          </p:nvPr>
        </p:nvSpPr>
        <p:spPr/>
        <p:txBody>
          <a:bodyPr/>
          <a:lstStyle>
            <a:lvl2pPr lvl="1">
              <a:defRPr>
                <a:latin typeface="+mn-lt"/>
              </a:defRPr>
            </a:lvl2pPr>
          </a:lstStyle>
          <a:p>
            <a:pPr lvl="1">
              <a:defRPr/>
            </a:pPr>
            <a:fld id="{1CF89BDC-44A9-4E0F-AC32-3EF12471E459}" type="slidenum">
              <a:rPr lang="en-US"/>
              <a:pPr lvl="1">
                <a:defRPr/>
              </a:pPr>
              <a:t>‹#›</a:t>
            </a:fld>
            <a:endParaRPr lang="en-US" dirty="0"/>
          </a:p>
        </p:txBody>
      </p:sp>
    </p:spTree>
    <p:extLst>
      <p:ext uri="{BB962C8B-B14F-4D97-AF65-F5344CB8AC3E}">
        <p14:creationId xmlns:p14="http://schemas.microsoft.com/office/powerpoint/2010/main" val="136391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2pPr lvl="1">
              <a:defRPr/>
            </a:lvl2pPr>
          </a:lstStyle>
          <a:p>
            <a:pPr lvl="1">
              <a:defRPr/>
            </a:pPr>
            <a:fld id="{366D1C7F-9D71-40BB-BC18-D0ADBB53D979}" type="slidenum">
              <a:rPr lang="en-US"/>
              <a:pPr lvl="1">
                <a:defRPr/>
              </a:pPr>
              <a:t>‹#›</a:t>
            </a:fld>
            <a:endParaRPr lang="en-US" dirty="0">
              <a:latin typeface="+mn-lt"/>
            </a:endParaRPr>
          </a:p>
        </p:txBody>
      </p:sp>
      <p:sp>
        <p:nvSpPr>
          <p:cNvPr id="7" name="Rectangle 1032"/>
          <p:cNvSpPr txBox="1">
            <a:spLocks noChangeArrowheads="1"/>
          </p:cNvSpPr>
          <p:nvPr userDrawn="1"/>
        </p:nvSpPr>
        <p:spPr bwMode="auto">
          <a:xfrm>
            <a:off x="609600" y="6248400"/>
            <a:ext cx="6248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l" rtl="0" fontAlgn="base">
              <a:spcBef>
                <a:spcPct val="0"/>
              </a:spcBef>
              <a:spcAft>
                <a:spcPct val="0"/>
              </a:spcAft>
              <a:defRPr sz="1400" b="1" kern="1200">
                <a:solidFill>
                  <a:srgbClr val="FF0000"/>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dirty="0" smtClean="0"/>
              <a:t>North</a:t>
            </a:r>
            <a:r>
              <a:rPr lang="en-US" baseline="0" dirty="0" smtClean="0"/>
              <a:t> Central Florida Local Emergency Planning Committee, December 2017</a:t>
            </a:r>
            <a:endParaRPr lang="en-US" dirty="0" smtClean="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1400" y="6172200"/>
            <a:ext cx="951661" cy="609600"/>
          </a:xfrm>
          <a:prstGeom prst="rect">
            <a:avLst/>
          </a:prstGeom>
        </p:spPr>
      </p:pic>
    </p:spTree>
    <p:extLst>
      <p:ext uri="{BB962C8B-B14F-4D97-AF65-F5344CB8AC3E}">
        <p14:creationId xmlns:p14="http://schemas.microsoft.com/office/powerpoint/2010/main" val="1207653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2pPr lvl="1">
              <a:defRPr/>
            </a:lvl2pPr>
          </a:lstStyle>
          <a:p>
            <a:pPr lvl="1">
              <a:defRPr/>
            </a:pPr>
            <a:fld id="{96AEE698-11F4-445E-8769-BF40A2F453B9}" type="slidenum">
              <a:rPr lang="en-US"/>
              <a:pPr lvl="1">
                <a:defRPr/>
              </a:pPr>
              <a:t>‹#›</a:t>
            </a:fld>
            <a:endParaRPr lang="en-US" dirty="0">
              <a:latin typeface="+mn-lt"/>
            </a:endParaRPr>
          </a:p>
        </p:txBody>
      </p:sp>
      <p:sp>
        <p:nvSpPr>
          <p:cNvPr id="6" name="Rectangle 1032"/>
          <p:cNvSpPr txBox="1">
            <a:spLocks noChangeArrowheads="1"/>
          </p:cNvSpPr>
          <p:nvPr userDrawn="1"/>
        </p:nvSpPr>
        <p:spPr bwMode="auto">
          <a:xfrm>
            <a:off x="585281" y="6253264"/>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l" rtl="0" fontAlgn="base">
              <a:spcBef>
                <a:spcPct val="0"/>
              </a:spcBef>
              <a:spcAft>
                <a:spcPct val="0"/>
              </a:spcAft>
              <a:defRPr sz="1400" b="1" kern="1200">
                <a:solidFill>
                  <a:srgbClr val="FF0000"/>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Air Liquide Advanced Materials (High Springs) CAP Meeting, March 13, 2017</a:t>
            </a:r>
          </a:p>
          <a:p>
            <a:pPr>
              <a:defRPr/>
            </a:pPr>
            <a:endParaRPr lang="en-US" dirty="0" smtClean="0"/>
          </a:p>
        </p:txBody>
      </p:sp>
    </p:spTree>
    <p:extLst>
      <p:ext uri="{BB962C8B-B14F-4D97-AF65-F5344CB8AC3E}">
        <p14:creationId xmlns:p14="http://schemas.microsoft.com/office/powerpoint/2010/main" val="1875552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2625" y="609600"/>
            <a:ext cx="808037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262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2pPr lvl="1">
              <a:defRPr/>
            </a:lvl2pPr>
          </a:lstStyle>
          <a:p>
            <a:pPr lvl="1">
              <a:defRPr/>
            </a:pPr>
            <a:fld id="{F4EFA8FE-E497-4D24-8FFF-D4862F7B6F2A}" type="slidenum">
              <a:rPr lang="en-US"/>
              <a:pPr lvl="1">
                <a:defRPr/>
              </a:pPr>
              <a:t>‹#›</a:t>
            </a:fld>
            <a:endParaRPr lang="en-US" dirty="0">
              <a:latin typeface="+mn-lt"/>
            </a:endParaRPr>
          </a:p>
        </p:txBody>
      </p:sp>
      <p:sp>
        <p:nvSpPr>
          <p:cNvPr id="8" name="Rectangle 1032"/>
          <p:cNvSpPr txBox="1">
            <a:spLocks noChangeArrowheads="1"/>
          </p:cNvSpPr>
          <p:nvPr userDrawn="1"/>
        </p:nvSpPr>
        <p:spPr bwMode="auto">
          <a:xfrm>
            <a:off x="609600" y="6248400"/>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l" rtl="0" fontAlgn="base">
              <a:spcBef>
                <a:spcPct val="0"/>
              </a:spcBef>
              <a:spcAft>
                <a:spcPct val="0"/>
              </a:spcAft>
              <a:defRPr sz="1400" b="1" kern="1200">
                <a:solidFill>
                  <a:srgbClr val="FF0000"/>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Air Liquide Advanced Materials (High Springs) CAP Meeting, March 13, 2017</a:t>
            </a:r>
          </a:p>
          <a:p>
            <a:pPr>
              <a:defRPr/>
            </a:pPr>
            <a:endParaRPr lang="en-US" dirty="0" smtClean="0"/>
          </a:p>
        </p:txBody>
      </p:sp>
    </p:spTree>
    <p:extLst>
      <p:ext uri="{BB962C8B-B14F-4D97-AF65-F5344CB8AC3E}">
        <p14:creationId xmlns:p14="http://schemas.microsoft.com/office/powerpoint/2010/main" val="129081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2625" y="609600"/>
            <a:ext cx="808037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262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5025"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5025"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dirty="0"/>
          </a:p>
        </p:txBody>
      </p:sp>
      <p:sp>
        <p:nvSpPr>
          <p:cNvPr id="8" name="Slide Number Placeholder 7"/>
          <p:cNvSpPr>
            <a:spLocks noGrp="1"/>
          </p:cNvSpPr>
          <p:nvPr>
            <p:ph type="sldNum" sz="quarter" idx="12"/>
          </p:nvPr>
        </p:nvSpPr>
        <p:spPr/>
        <p:txBody>
          <a:bodyPr/>
          <a:lstStyle>
            <a:lvl2pPr lvl="1">
              <a:defRPr/>
            </a:lvl2pPr>
          </a:lstStyle>
          <a:p>
            <a:pPr lvl="1">
              <a:defRPr/>
            </a:pPr>
            <a:fld id="{4FFBBE17-5533-4448-BD56-DFF513844D66}" type="slidenum">
              <a:rPr lang="en-US"/>
              <a:pPr lvl="1">
                <a:defRPr/>
              </a:pPr>
              <a:t>‹#›</a:t>
            </a:fld>
            <a:endParaRPr lang="en-US" dirty="0">
              <a:latin typeface="+mn-lt"/>
            </a:endParaRPr>
          </a:p>
        </p:txBody>
      </p:sp>
      <p:sp>
        <p:nvSpPr>
          <p:cNvPr id="9" name="Rectangle 1032"/>
          <p:cNvSpPr txBox="1">
            <a:spLocks noChangeArrowheads="1"/>
          </p:cNvSpPr>
          <p:nvPr userDrawn="1"/>
        </p:nvSpPr>
        <p:spPr bwMode="auto">
          <a:xfrm>
            <a:off x="609600" y="6248400"/>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l" rtl="0" fontAlgn="base">
              <a:spcBef>
                <a:spcPct val="0"/>
              </a:spcBef>
              <a:spcAft>
                <a:spcPct val="0"/>
              </a:spcAft>
              <a:defRPr sz="1400" b="1" kern="1200">
                <a:solidFill>
                  <a:srgbClr val="FF0000"/>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dirty="0" smtClean="0"/>
              <a:t>Air Liquide Advanced Materials (High Springs) CAP Meeting, March 13, 2017</a:t>
            </a:r>
          </a:p>
        </p:txBody>
      </p:sp>
    </p:spTree>
    <p:extLst>
      <p:ext uri="{BB962C8B-B14F-4D97-AF65-F5344CB8AC3E}">
        <p14:creationId xmlns:p14="http://schemas.microsoft.com/office/powerpoint/2010/main" val="3217177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en-US" dirty="0"/>
            </a:p>
          </p:txBody>
        </p:sp>
        <p:sp>
          <p:nvSpPr>
            <p:cNvPr id="1033" name="Arc 2052"/>
            <p:cNvSpPr>
              <a:spLocks/>
            </p:cNvSpPr>
            <p:nvPr/>
          </p:nvSpPr>
          <p:spPr bwMode="auto">
            <a:xfrm>
              <a:off x="-5295" y="3"/>
              <a:ext cx="10596" cy="8624"/>
            </a:xfrm>
            <a:custGeom>
              <a:avLst/>
              <a:gdLst>
                <a:gd name="T0" fmla="*/ 10596 w 43200"/>
                <a:gd name="T1" fmla="*/ 4312 h 43200"/>
                <a:gd name="T2" fmla="*/ 5298 w 43200"/>
                <a:gd name="T3" fmla="*/ 0 h 43200"/>
                <a:gd name="T4" fmla="*/ 5298 w 43200"/>
                <a:gd name="T5" fmla="*/ 4312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2054"/>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endParaRPr lang="en-US" dirty="0"/>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sz="1400">
                <a:latin typeface="+mj-lt"/>
              </a:defRPr>
            </a:lvl2pPr>
          </a:lstStyle>
          <a:p>
            <a:pPr lvl="1">
              <a:defRPr/>
            </a:pPr>
            <a:fld id="{F0F45F4C-83C9-481A-9508-AD20902BC55C}" type="slidenum">
              <a:rPr lang="en-US"/>
              <a:pPr lvl="1">
                <a:defRPr/>
              </a:pPr>
              <a:t>‹#›</a:t>
            </a:fld>
            <a:endParaRPr lang="en-US" dirty="0"/>
          </a:p>
        </p:txBody>
      </p:sp>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9" r:id="rId3"/>
    <p:sldLayoutId id="2147483714" r:id="rId4"/>
    <p:sldLayoutId id="2147483715" r:id="rId5"/>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undy@ncfrp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sz="quarter"/>
          </p:nvPr>
        </p:nvSpPr>
        <p:spPr>
          <a:xfrm>
            <a:off x="1887538" y="5362575"/>
            <a:ext cx="7772400" cy="990600"/>
          </a:xfrm>
        </p:spPr>
        <p:txBody>
          <a:bodyPr/>
          <a:lstStyle/>
          <a:p>
            <a:pPr algn="ctr" eaLnBrk="1" hangingPunct="1">
              <a:defRPr/>
            </a:pPr>
            <a:r>
              <a:rPr lang="en-US" sz="2400" dirty="0" smtClean="0"/>
              <a:t>North Central Florida </a:t>
            </a:r>
            <a:br>
              <a:rPr lang="en-US" sz="2400" dirty="0" smtClean="0"/>
            </a:br>
            <a:r>
              <a:rPr lang="en-US" sz="2400" dirty="0" smtClean="0"/>
              <a:t>Local Emergency Planning Committee</a:t>
            </a:r>
          </a:p>
        </p:txBody>
      </p:sp>
      <p:sp>
        <p:nvSpPr>
          <p:cNvPr id="17411" name="Rectangle 5"/>
          <p:cNvSpPr>
            <a:spLocks noGrp="1" noChangeArrowheads="1"/>
          </p:cNvSpPr>
          <p:nvPr>
            <p:ph type="subTitle" sz="quarter" idx="1"/>
          </p:nvPr>
        </p:nvSpPr>
        <p:spPr>
          <a:xfrm>
            <a:off x="1447800" y="609600"/>
            <a:ext cx="6477000" cy="3124200"/>
          </a:xfrm>
        </p:spPr>
        <p:txBody>
          <a:bodyPr/>
          <a:lstStyle/>
          <a:p>
            <a:pPr>
              <a:defRPr/>
            </a:pPr>
            <a:r>
              <a:rPr lang="en-US" sz="4800" b="1" dirty="0" smtClean="0">
                <a:latin typeface="+mj-lt"/>
              </a:rPr>
              <a:t>Sheltering </a:t>
            </a:r>
            <a:r>
              <a:rPr lang="en-US" sz="4800" b="1" dirty="0">
                <a:latin typeface="+mj-lt"/>
              </a:rPr>
              <a:t>In-Place:  </a:t>
            </a:r>
            <a:endParaRPr lang="en-US" sz="4800" b="1" dirty="0" smtClean="0">
              <a:latin typeface="+mj-lt"/>
            </a:endParaRPr>
          </a:p>
          <a:p>
            <a:pPr>
              <a:defRPr/>
            </a:pPr>
            <a:r>
              <a:rPr lang="en-US" sz="1800" b="1" dirty="0">
                <a:latin typeface="+mj-lt"/>
              </a:rPr>
              <a:t/>
            </a:r>
            <a:br>
              <a:rPr lang="en-US" sz="1800" b="1" dirty="0">
                <a:latin typeface="+mj-lt"/>
              </a:rPr>
            </a:br>
            <a:r>
              <a:rPr lang="en-US" sz="2800" b="1" dirty="0">
                <a:latin typeface="+mj-lt"/>
              </a:rPr>
              <a:t>Emergency </a:t>
            </a:r>
            <a:r>
              <a:rPr lang="en-US" sz="2800" b="1" dirty="0" smtClean="0">
                <a:latin typeface="+mj-lt"/>
              </a:rPr>
              <a:t>Procedures </a:t>
            </a:r>
            <a:endParaRPr lang="en-US" sz="2800" dirty="0">
              <a:latin typeface="+mj-lt"/>
            </a:endParaRPr>
          </a:p>
          <a:p>
            <a:pPr>
              <a:defRPr/>
            </a:pPr>
            <a:r>
              <a:rPr lang="en-US" sz="2800" b="1" dirty="0" smtClean="0">
                <a:latin typeface="+mj-lt"/>
              </a:rPr>
              <a:t>for </a:t>
            </a:r>
            <a:r>
              <a:rPr lang="en-US" sz="2800" b="1" dirty="0">
                <a:latin typeface="+mj-lt"/>
              </a:rPr>
              <a:t>Public Protection </a:t>
            </a:r>
            <a:endParaRPr lang="en-US" sz="2800" b="1" dirty="0" smtClean="0">
              <a:latin typeface="+mj-lt"/>
            </a:endParaRPr>
          </a:p>
          <a:p>
            <a:pPr>
              <a:defRPr/>
            </a:pPr>
            <a:r>
              <a:rPr lang="en-US" sz="2800" b="1" dirty="0" smtClean="0">
                <a:latin typeface="+mj-lt"/>
              </a:rPr>
              <a:t>During </a:t>
            </a:r>
            <a:r>
              <a:rPr lang="en-US" sz="2800" b="1" dirty="0">
                <a:latin typeface="+mj-lt"/>
              </a:rPr>
              <a:t>a Chemical </a:t>
            </a:r>
            <a:r>
              <a:rPr lang="en-US" sz="2800" b="1" dirty="0" smtClean="0">
                <a:latin typeface="+mj-lt"/>
              </a:rPr>
              <a:t>Spill</a:t>
            </a:r>
          </a:p>
          <a:p>
            <a:pPr>
              <a:defRPr/>
            </a:pPr>
            <a:endParaRPr lang="en-US" sz="1800" b="1" dirty="0">
              <a:latin typeface="+mj-lt"/>
            </a:endParaRPr>
          </a:p>
          <a:p>
            <a:pPr>
              <a:defRPr/>
            </a:pPr>
            <a:endParaRPr lang="en-US" sz="4000" dirty="0">
              <a:solidFill>
                <a:srgbClr val="FF0000"/>
              </a:solidFill>
              <a:latin typeface="+mj-lt"/>
            </a:endParaRPr>
          </a:p>
          <a:p>
            <a:pPr>
              <a:defRPr/>
            </a:pPr>
            <a:r>
              <a:rPr lang="en-US" dirty="0"/>
              <a:t> </a:t>
            </a:r>
          </a:p>
          <a:p>
            <a:pPr eaLnBrk="1" hangingPunct="1">
              <a:defRPr/>
            </a:pPr>
            <a:endParaRPr lang="en-US" altLang="en-US" dirty="0" smtClean="0"/>
          </a:p>
        </p:txBody>
      </p:sp>
      <p:sp>
        <p:nvSpPr>
          <p:cNvPr id="15364" name="Rectangle 10"/>
          <p:cNvSpPr>
            <a:spLocks noChangeArrowheads="1"/>
          </p:cNvSpPr>
          <p:nvPr/>
        </p:nvSpPr>
        <p:spPr bwMode="auto">
          <a:xfrm>
            <a:off x="0" y="2024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lnSpc>
                <a:spcPct val="90000"/>
              </a:lnSpc>
              <a:spcBef>
                <a:spcPct val="20000"/>
              </a:spcBef>
              <a:buClr>
                <a:schemeClr val="tx2"/>
              </a:buClr>
              <a:buSzPct val="75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Char char="–"/>
              <a:defRPr sz="2800">
                <a:solidFill>
                  <a:schemeClr val="tx1"/>
                </a:solidFill>
                <a:latin typeface="Times New Roman" pitchFamily="18" charset="0"/>
              </a:defRPr>
            </a:lvl2pPr>
            <a:lvl3pPr marL="1143000" indent="-228600" eaLnBrk="0" hangingPunct="0">
              <a:spcBef>
                <a:spcPct val="20000"/>
              </a:spcBef>
              <a:buClr>
                <a:srgbClr val="00CCFF"/>
              </a:buClr>
              <a:buSzPct val="65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lnSpc>
                <a:spcPct val="100000"/>
              </a:lnSpc>
              <a:spcBef>
                <a:spcPct val="0"/>
              </a:spcBef>
              <a:buClrTx/>
              <a:buSzTx/>
              <a:buFontTx/>
              <a:buNone/>
            </a:pPr>
            <a:endParaRPr kumimoji="1" lang="en-US" altLang="en-US" sz="2400" dirty="0"/>
          </a:p>
        </p:txBody>
      </p:sp>
      <p:pic>
        <p:nvPicPr>
          <p:cNvPr id="1536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47650" y="3831429"/>
            <a:ext cx="3162300" cy="20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5366" name="Picture 7" descr="SIP yell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362200"/>
            <a:ext cx="2057400" cy="20415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5367" name="Text Box 8"/>
          <p:cNvSpPr txBox="1">
            <a:spLocks noChangeArrowheads="1"/>
          </p:cNvSpPr>
          <p:nvPr/>
        </p:nvSpPr>
        <p:spPr bwMode="auto">
          <a:xfrm>
            <a:off x="457200" y="6467474"/>
            <a:ext cx="3048000" cy="3143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36576" tIns="36576" rIns="36576" bIns="36576"/>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685800" y="381000"/>
            <a:ext cx="8077200" cy="2590800"/>
          </a:xfrm>
        </p:spPr>
        <p:txBody>
          <a:bodyPr/>
          <a:lstStyle/>
          <a:p>
            <a:pPr algn="ctr" eaLnBrk="1" hangingPunct="1">
              <a:defRPr/>
            </a:pPr>
            <a:r>
              <a:rPr lang="en-US" sz="4000" dirty="0" smtClean="0"/>
              <a:t>Shelter In Place</a:t>
            </a:r>
            <a:br>
              <a:rPr lang="en-US" sz="4000" dirty="0" smtClean="0"/>
            </a:br>
            <a:r>
              <a:rPr lang="en-US" sz="4000" dirty="0" smtClean="0"/>
              <a:t>Step 2: </a:t>
            </a:r>
            <a:r>
              <a:rPr lang="en-US" sz="4000" dirty="0"/>
              <a:t>Close and lock all windows and exterior doors</a:t>
            </a:r>
            <a:r>
              <a:rPr lang="en-US" sz="4000" dirty="0" smtClean="0"/>
              <a:t>.</a:t>
            </a:r>
          </a:p>
        </p:txBody>
      </p:sp>
      <p:sp>
        <p:nvSpPr>
          <p:cNvPr id="22531" name="Rectangle 5"/>
          <p:cNvSpPr>
            <a:spLocks noGrp="1" noChangeArrowheads="1"/>
          </p:cNvSpPr>
          <p:nvPr>
            <p:ph idx="1"/>
          </p:nvPr>
        </p:nvSpPr>
        <p:spPr>
          <a:xfrm>
            <a:off x="685800" y="3276600"/>
            <a:ext cx="7772400" cy="3048000"/>
          </a:xfrm>
        </p:spPr>
        <p:txBody>
          <a:bodyPr/>
          <a:lstStyle/>
          <a:p>
            <a:pPr eaLnBrk="1" hangingPunct="1"/>
            <a:r>
              <a:rPr lang="en-US" altLang="en-US" sz="2800" dirty="0" smtClean="0"/>
              <a:t>Locking the exterior doors and windows creates a more air tight seal.</a:t>
            </a:r>
          </a:p>
          <a:p>
            <a:pPr eaLnBrk="1" hangingPunct="1"/>
            <a:r>
              <a:rPr lang="en-US" altLang="en-US" sz="2800" dirty="0" smtClean="0"/>
              <a:t>During your pre-planning, identify any leaky or drafty door or windows that you </a:t>
            </a:r>
          </a:p>
          <a:p>
            <a:pPr eaLnBrk="1" hangingPunct="1"/>
            <a:endParaRPr lang="en-US" altLang="en-US" sz="2800"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685800" y="762000"/>
            <a:ext cx="8077200" cy="1447800"/>
          </a:xfrm>
        </p:spPr>
        <p:txBody>
          <a:bodyPr/>
          <a:lstStyle/>
          <a:p>
            <a:pPr algn="ctr" eaLnBrk="1" hangingPunct="1">
              <a:defRPr/>
            </a:pPr>
            <a:r>
              <a:rPr lang="en-US" sz="4000" dirty="0" smtClean="0"/>
              <a:t>Shelter In Place </a:t>
            </a:r>
            <a:br>
              <a:rPr lang="en-US" sz="4000" dirty="0" smtClean="0"/>
            </a:br>
            <a:r>
              <a:rPr lang="en-US" sz="4000" dirty="0" smtClean="0"/>
              <a:t>Step 3: Turn off Ventilation System</a:t>
            </a:r>
          </a:p>
        </p:txBody>
      </p:sp>
      <p:sp>
        <p:nvSpPr>
          <p:cNvPr id="23555" name="Rectangle 7"/>
          <p:cNvSpPr>
            <a:spLocks noGrp="1" noChangeArrowheads="1"/>
          </p:cNvSpPr>
          <p:nvPr>
            <p:ph idx="1"/>
          </p:nvPr>
        </p:nvSpPr>
        <p:spPr>
          <a:xfrm>
            <a:off x="682625" y="2667000"/>
            <a:ext cx="7772400" cy="3429000"/>
          </a:xfrm>
        </p:spPr>
        <p:txBody>
          <a:bodyPr/>
          <a:lstStyle/>
          <a:p>
            <a:pPr eaLnBrk="1" hangingPunct="1">
              <a:lnSpc>
                <a:spcPct val="80000"/>
              </a:lnSpc>
            </a:pPr>
            <a:endParaRPr lang="en-US" altLang="en-US" sz="2400" dirty="0" smtClean="0"/>
          </a:p>
          <a:p>
            <a:pPr eaLnBrk="1" hangingPunct="1">
              <a:lnSpc>
                <a:spcPct val="80000"/>
              </a:lnSpc>
            </a:pPr>
            <a:r>
              <a:rPr lang="en-US" altLang="en-US" sz="2400" dirty="0" smtClean="0"/>
              <a:t>Turn off all heating, air conditioning and ventilation systems; turn the inlets to the “closed” position </a:t>
            </a:r>
          </a:p>
          <a:p>
            <a:pPr eaLnBrk="1" hangingPunct="1">
              <a:lnSpc>
                <a:spcPct val="80000"/>
              </a:lnSpc>
            </a:pPr>
            <a:endParaRPr lang="en-US" altLang="en-US" sz="2400" dirty="0" smtClean="0"/>
          </a:p>
          <a:p>
            <a:pPr eaLnBrk="1" hangingPunct="1">
              <a:lnSpc>
                <a:spcPct val="80000"/>
              </a:lnSpc>
            </a:pPr>
            <a:r>
              <a:rPr lang="en-US" altLang="en-US" sz="2400" dirty="0" smtClean="0"/>
              <a:t>Close a fireplace damper. Extinguish a fire if is burning in a fire place or heater. </a:t>
            </a:r>
          </a:p>
          <a:p>
            <a:pPr eaLnBrk="1" hangingPunct="1">
              <a:lnSpc>
                <a:spcPct val="80000"/>
              </a:lnSpc>
            </a:pPr>
            <a:endParaRPr lang="en-US" altLang="en-US" sz="2400"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14400" y="533400"/>
            <a:ext cx="7851775" cy="1600200"/>
          </a:xfrm>
        </p:spPr>
        <p:txBody>
          <a:bodyPr/>
          <a:lstStyle/>
          <a:p>
            <a:pPr algn="ctr" eaLnBrk="1" hangingPunct="1">
              <a:defRPr/>
            </a:pPr>
            <a:r>
              <a:rPr lang="en-US" sz="4000" dirty="0" smtClean="0"/>
              <a:t>Shelter In Place</a:t>
            </a:r>
            <a:br>
              <a:rPr lang="en-US" sz="4000" dirty="0" smtClean="0"/>
            </a:br>
            <a:r>
              <a:rPr lang="en-US" sz="4000" dirty="0" smtClean="0"/>
              <a:t>Step 4: </a:t>
            </a:r>
            <a:r>
              <a:rPr lang="en-US" sz="4000" dirty="0"/>
              <a:t>Go to an interior room </a:t>
            </a:r>
            <a:endParaRPr lang="en-US" sz="4000" dirty="0" smtClean="0"/>
          </a:p>
        </p:txBody>
      </p:sp>
      <p:sp>
        <p:nvSpPr>
          <p:cNvPr id="31747" name="Rectangle 3"/>
          <p:cNvSpPr>
            <a:spLocks noGrp="1" noChangeArrowheads="1"/>
          </p:cNvSpPr>
          <p:nvPr>
            <p:ph idx="1"/>
          </p:nvPr>
        </p:nvSpPr>
        <p:spPr>
          <a:xfrm>
            <a:off x="685800" y="2362200"/>
            <a:ext cx="7772400" cy="3810000"/>
          </a:xfrm>
        </p:spPr>
        <p:txBody>
          <a:bodyPr/>
          <a:lstStyle/>
          <a:p>
            <a:pPr eaLnBrk="1" hangingPunct="1"/>
            <a:r>
              <a:rPr lang="en-US" altLang="en-US" dirty="0" smtClean="0"/>
              <a:t>Pre-select an interior room with no or few windows. If possible, select a room that has access to water and restroom facilities. </a:t>
            </a:r>
          </a:p>
          <a:p>
            <a:pPr eaLnBrk="1" hangingPunct="1"/>
            <a:endParaRPr lang="en-US" altLang="en-US" dirty="0" smtClean="0"/>
          </a:p>
          <a:p>
            <a:pPr eaLnBrk="1" hangingPunct="1"/>
            <a:r>
              <a:rPr lang="en-US" altLang="en-US" dirty="0" smtClean="0"/>
              <a:t>An above-ground  location  is preferable because some  chemicals are heavier than air, and may seep into basement windows.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defRPr/>
            </a:pPr>
            <a:r>
              <a:rPr lang="en-US" sz="4000" dirty="0" smtClean="0"/>
              <a:t>Shelter In Place</a:t>
            </a:r>
            <a:br>
              <a:rPr lang="en-US" sz="4000" dirty="0" smtClean="0"/>
            </a:br>
            <a:r>
              <a:rPr lang="en-US" sz="4000" dirty="0" smtClean="0"/>
              <a:t>Step 5: </a:t>
            </a:r>
            <a:r>
              <a:rPr lang="en-US" sz="4000" dirty="0"/>
              <a:t>Go to an interior room </a:t>
            </a:r>
            <a:r>
              <a:rPr lang="en-US" sz="4000" dirty="0" smtClean="0"/>
              <a:t/>
            </a:r>
            <a:br>
              <a:rPr lang="en-US" sz="4000" dirty="0" smtClean="0"/>
            </a:br>
            <a:r>
              <a:rPr lang="en-US" sz="4000" dirty="0" smtClean="0"/>
              <a:t> </a:t>
            </a:r>
          </a:p>
        </p:txBody>
      </p:sp>
      <p:sp>
        <p:nvSpPr>
          <p:cNvPr id="31747" name="Rectangle 3"/>
          <p:cNvSpPr>
            <a:spLocks noGrp="1" noChangeArrowheads="1"/>
          </p:cNvSpPr>
          <p:nvPr>
            <p:ph idx="1"/>
          </p:nvPr>
        </p:nvSpPr>
        <p:spPr/>
        <p:txBody>
          <a:bodyPr/>
          <a:lstStyle/>
          <a:p>
            <a:pPr eaLnBrk="1" hangingPunct="1">
              <a:defRPr/>
            </a:pPr>
            <a:r>
              <a:rPr lang="en-US" altLang="en-US" dirty="0" smtClean="0"/>
              <a:t>Seal the room using duct tape and plastic sheeting.  Cover all doors, vents and windows.  </a:t>
            </a:r>
          </a:p>
          <a:p>
            <a:pPr eaLnBrk="1" hangingPunct="1">
              <a:defRPr/>
            </a:pPr>
            <a:r>
              <a:rPr lang="en-US" altLang="en-US" dirty="0" smtClean="0"/>
              <a:t>The plastic should be heavier than food wrap.</a:t>
            </a:r>
          </a:p>
          <a:p>
            <a:pPr eaLnBrk="1" hangingPunct="1">
              <a:defRPr/>
            </a:pPr>
            <a:r>
              <a:rPr lang="en-US" altLang="en-US" dirty="0" smtClean="0"/>
              <a:t>These supplies should be contained in your Shelter In-Place kit.</a:t>
            </a:r>
          </a:p>
          <a:p>
            <a:pPr marL="0" indent="0" eaLnBrk="1" hangingPunct="1">
              <a:buFont typeface="Wingdings" pitchFamily="2" charset="2"/>
              <a:buNone/>
              <a:defRPr/>
            </a:pPr>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09600"/>
            <a:ext cx="8153400" cy="1981200"/>
          </a:xfrm>
        </p:spPr>
        <p:txBody>
          <a:bodyPr/>
          <a:lstStyle/>
          <a:p>
            <a:pPr algn="ctr" eaLnBrk="1" hangingPunct="1">
              <a:defRPr/>
            </a:pPr>
            <a:r>
              <a:rPr lang="en-US" sz="4000" dirty="0" smtClean="0"/>
              <a:t>Shelter In Place</a:t>
            </a:r>
            <a:br>
              <a:rPr lang="en-US" sz="4000" dirty="0" smtClean="0"/>
            </a:br>
            <a:r>
              <a:rPr lang="en-US" sz="4000" dirty="0" smtClean="0"/>
              <a:t>Step 6: If You Smell a Chemical Odor</a:t>
            </a:r>
          </a:p>
        </p:txBody>
      </p:sp>
      <p:sp>
        <p:nvSpPr>
          <p:cNvPr id="31747" name="Rectangle 3"/>
          <p:cNvSpPr>
            <a:spLocks noGrp="1" noChangeArrowheads="1"/>
          </p:cNvSpPr>
          <p:nvPr>
            <p:ph idx="1"/>
          </p:nvPr>
        </p:nvSpPr>
        <p:spPr>
          <a:xfrm>
            <a:off x="762000" y="2743200"/>
            <a:ext cx="7772400" cy="3276600"/>
          </a:xfrm>
        </p:spPr>
        <p:txBody>
          <a:bodyPr/>
          <a:lstStyle/>
          <a:p>
            <a:pPr eaLnBrk="1" hangingPunct="1">
              <a:defRPr/>
            </a:pPr>
            <a:r>
              <a:rPr lang="en-US" altLang="en-US" dirty="0" smtClean="0"/>
              <a:t>Use a wet towel to cover your nose and mouth if you smell a chemical odor. </a:t>
            </a:r>
          </a:p>
          <a:p>
            <a:pPr marL="0" indent="0" eaLnBrk="1" hangingPunct="1">
              <a:buFont typeface="Wingdings" pitchFamily="2" charset="2"/>
              <a:buNone/>
              <a:defRPr/>
            </a:pPr>
            <a:endParaRPr lang="en-US" altLang="en-US" dirty="0" smtClean="0"/>
          </a:p>
          <a:p>
            <a:pPr eaLnBrk="1" hangingPunct="1">
              <a:defRPr/>
            </a:pPr>
            <a:r>
              <a:rPr lang="en-US" altLang="en-US" dirty="0" smtClean="0"/>
              <a:t>If your door is not sealed with plastic and duct tape, place wet, clean towels under the door to block harmful vapors.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09600"/>
            <a:ext cx="8153400" cy="1143000"/>
          </a:xfrm>
        </p:spPr>
        <p:txBody>
          <a:bodyPr/>
          <a:lstStyle/>
          <a:p>
            <a:pPr algn="ctr" eaLnBrk="1" hangingPunct="1">
              <a:defRPr/>
            </a:pPr>
            <a:r>
              <a:rPr lang="en-US" sz="4000" dirty="0" smtClean="0"/>
              <a:t>Shelter In Place</a:t>
            </a:r>
            <a:br>
              <a:rPr lang="en-US" sz="4000" dirty="0" smtClean="0"/>
            </a:br>
            <a:r>
              <a:rPr lang="en-US" sz="4000" dirty="0" smtClean="0"/>
              <a:t>Step 7</a:t>
            </a:r>
            <a:r>
              <a:rPr lang="en-US" sz="4000" dirty="0"/>
              <a:t>: Stay off the </a:t>
            </a:r>
            <a:r>
              <a:rPr lang="en-US" sz="4000" dirty="0" smtClean="0"/>
              <a:t>telephones</a:t>
            </a:r>
          </a:p>
        </p:txBody>
      </p:sp>
      <p:sp>
        <p:nvSpPr>
          <p:cNvPr id="27651" name="Rectangle 3"/>
          <p:cNvSpPr>
            <a:spLocks noGrp="1" noChangeArrowheads="1"/>
          </p:cNvSpPr>
          <p:nvPr>
            <p:ph idx="1"/>
          </p:nvPr>
        </p:nvSpPr>
        <p:spPr>
          <a:xfrm>
            <a:off x="685800" y="2362200"/>
            <a:ext cx="7772400" cy="3657600"/>
          </a:xfrm>
        </p:spPr>
        <p:txBody>
          <a:bodyPr/>
          <a:lstStyle/>
          <a:p>
            <a:pPr eaLnBrk="1" hangingPunct="1"/>
            <a:r>
              <a:rPr lang="en-US" altLang="en-US" dirty="0" smtClean="0"/>
              <a:t>Do not use the telephones unless it is a life threatening situation.  This includes cell phones.  </a:t>
            </a:r>
          </a:p>
          <a:p>
            <a:pPr eaLnBrk="1" hangingPunct="1"/>
            <a:r>
              <a:rPr lang="en-US" altLang="en-US" dirty="0" smtClean="0"/>
              <a:t>Do not call 9-1-1 unless it is an emergency.</a:t>
            </a:r>
          </a:p>
          <a:p>
            <a:pPr eaLnBrk="1" hangingPunct="1"/>
            <a:r>
              <a:rPr lang="en-US" altLang="en-US" dirty="0" smtClean="0"/>
              <a:t>Do not exposure yourself to unnecessary danger by taking pictures.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85800"/>
            <a:ext cx="8153400" cy="1143000"/>
          </a:xfrm>
        </p:spPr>
        <p:txBody>
          <a:bodyPr/>
          <a:lstStyle/>
          <a:p>
            <a:pPr algn="ctr" eaLnBrk="1" hangingPunct="1">
              <a:defRPr/>
            </a:pPr>
            <a:r>
              <a:rPr lang="en-US" sz="4000" dirty="0" smtClean="0"/>
              <a:t>Shelter In Place</a:t>
            </a:r>
            <a:br>
              <a:rPr lang="en-US" sz="4000" dirty="0" smtClean="0"/>
            </a:br>
            <a:r>
              <a:rPr lang="en-US" sz="4000" dirty="0" smtClean="0"/>
              <a:t>Step 8</a:t>
            </a:r>
            <a:r>
              <a:rPr lang="en-US" sz="4000" dirty="0"/>
              <a:t>: Monitor the news media for emergency instructions</a:t>
            </a:r>
            <a:r>
              <a:rPr lang="en-US" sz="4000" dirty="0" smtClean="0"/>
              <a:t>.</a:t>
            </a:r>
          </a:p>
        </p:txBody>
      </p:sp>
      <p:sp>
        <p:nvSpPr>
          <p:cNvPr id="28675" name="Rectangle 3"/>
          <p:cNvSpPr>
            <a:spLocks noGrp="1" noChangeArrowheads="1"/>
          </p:cNvSpPr>
          <p:nvPr>
            <p:ph idx="1"/>
          </p:nvPr>
        </p:nvSpPr>
        <p:spPr>
          <a:xfrm>
            <a:off x="685800" y="2362200"/>
            <a:ext cx="7772400" cy="3733800"/>
          </a:xfrm>
        </p:spPr>
        <p:txBody>
          <a:bodyPr/>
          <a:lstStyle/>
          <a:p>
            <a:pPr eaLnBrk="1" hangingPunct="1"/>
            <a:r>
              <a:rPr lang="en-US" altLang="en-US" sz="2800" dirty="0" smtClean="0"/>
              <a:t>Depending on you community, you could receive emergency information from television, radio, or social media outlets. </a:t>
            </a:r>
          </a:p>
          <a:p>
            <a:pPr eaLnBrk="1" hangingPunct="1"/>
            <a:r>
              <a:rPr lang="en-US" altLang="en-US" sz="2800" dirty="0" smtClean="0"/>
              <a:t>Keep monitoring for updates and changes in emergency instructions.  Local officials may call for evacuation in specific areas.</a:t>
            </a:r>
          </a:p>
          <a:p>
            <a:pPr eaLnBrk="1" hangingPunct="1"/>
            <a:r>
              <a:rPr lang="en-US" altLang="en-US" sz="2800" dirty="0" smtClean="0"/>
              <a:t>Pre-plan options on how you can monitor emergency information on television, radio, and social media.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09600"/>
            <a:ext cx="8153400" cy="1143000"/>
          </a:xfrm>
        </p:spPr>
        <p:txBody>
          <a:bodyPr/>
          <a:lstStyle/>
          <a:p>
            <a:pPr algn="ctr" eaLnBrk="1" hangingPunct="1">
              <a:defRPr/>
            </a:pPr>
            <a:r>
              <a:rPr lang="en-US" sz="4000" dirty="0" smtClean="0"/>
              <a:t>Shelter In Place</a:t>
            </a:r>
            <a:br>
              <a:rPr lang="en-US" sz="4000" dirty="0" smtClean="0"/>
            </a:br>
            <a:r>
              <a:rPr lang="en-US" sz="4000" dirty="0" smtClean="0"/>
              <a:t>Step 9: When the Incident is Over</a:t>
            </a:r>
          </a:p>
        </p:txBody>
      </p:sp>
      <p:sp>
        <p:nvSpPr>
          <p:cNvPr id="29699" name="Rectangle 3"/>
          <p:cNvSpPr>
            <a:spLocks noGrp="1" noChangeArrowheads="1"/>
          </p:cNvSpPr>
          <p:nvPr>
            <p:ph idx="1"/>
          </p:nvPr>
        </p:nvSpPr>
        <p:spPr>
          <a:xfrm>
            <a:off x="682624" y="1981200"/>
            <a:ext cx="8004175" cy="4114800"/>
          </a:xfrm>
        </p:spPr>
        <p:txBody>
          <a:bodyPr/>
          <a:lstStyle/>
          <a:p>
            <a:pPr eaLnBrk="1" hangingPunct="1"/>
            <a:r>
              <a:rPr lang="en-US" altLang="en-US" dirty="0" smtClean="0"/>
              <a:t>When you are notified threat is over, open doors and windows to ventilate your home or office.</a:t>
            </a:r>
          </a:p>
          <a:p>
            <a:pPr eaLnBrk="1" hangingPunct="1"/>
            <a:r>
              <a:rPr lang="en-US" altLang="en-US" dirty="0" smtClean="0"/>
              <a:t>Go outside while your home or office ventilates.</a:t>
            </a:r>
          </a:p>
          <a:p>
            <a:pPr eaLnBrk="1" hangingPunct="1"/>
            <a:r>
              <a:rPr lang="en-US" altLang="en-US" dirty="0" smtClean="0"/>
              <a:t>Review your response and make any needed changes.  Replace any used supplies in your shelter in-place kit.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dirty="0" smtClean="0"/>
              <a:t>Shelter In Place “No No's”  Important Safety Actions </a:t>
            </a:r>
          </a:p>
        </p:txBody>
      </p:sp>
      <p:sp>
        <p:nvSpPr>
          <p:cNvPr id="30723" name="Rectangle 3"/>
          <p:cNvSpPr>
            <a:spLocks noGrp="1" noChangeArrowheads="1"/>
          </p:cNvSpPr>
          <p:nvPr>
            <p:ph idx="1"/>
          </p:nvPr>
        </p:nvSpPr>
        <p:spPr/>
        <p:txBody>
          <a:bodyPr/>
          <a:lstStyle/>
          <a:p>
            <a:pPr eaLnBrk="1" hangingPunct="1"/>
            <a:endParaRPr lang="en-US" altLang="en-US" dirty="0" smtClean="0"/>
          </a:p>
          <a:p>
            <a:pPr eaLnBrk="1" hangingPunct="1"/>
            <a:r>
              <a:rPr lang="en-US" altLang="en-US" dirty="0" smtClean="0"/>
              <a:t>Do not call the School or try to pick up your children</a:t>
            </a:r>
          </a:p>
          <a:p>
            <a:pPr eaLnBrk="1" hangingPunct="1"/>
            <a:endParaRPr lang="en-US" altLang="en-US" dirty="0" smtClean="0"/>
          </a:p>
          <a:p>
            <a:pPr eaLnBrk="1" hangingPunct="1"/>
            <a:r>
              <a:rPr lang="en-US" altLang="en-US" dirty="0" smtClean="0"/>
              <a:t>Do not risk your safety for your pets</a:t>
            </a:r>
          </a:p>
          <a:p>
            <a:pPr eaLnBrk="1" hangingPunct="1"/>
            <a:endParaRPr lang="en-US" altLang="en-US" dirty="0" smtClean="0"/>
          </a:p>
          <a:p>
            <a:pPr eaLnBrk="1" hangingPunct="1"/>
            <a:r>
              <a:rPr lang="en-US" altLang="en-US" dirty="0" smtClean="0"/>
              <a:t>Do not leave your shelter until the “all clear” signal is sounded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09600"/>
            <a:ext cx="8153400" cy="1143000"/>
          </a:xfrm>
        </p:spPr>
        <p:txBody>
          <a:bodyPr/>
          <a:lstStyle/>
          <a:p>
            <a:pPr algn="ctr" eaLnBrk="1" hangingPunct="1">
              <a:defRPr/>
            </a:pPr>
            <a:r>
              <a:rPr lang="en-US" sz="4000" dirty="0" smtClean="0"/>
              <a:t>Shelter In Place</a:t>
            </a:r>
            <a:br>
              <a:rPr lang="en-US" sz="4000" dirty="0" smtClean="0"/>
            </a:br>
            <a:r>
              <a:rPr lang="en-US" sz="4000" dirty="0" smtClean="0"/>
              <a:t>Pre-Planning Check List </a:t>
            </a:r>
          </a:p>
        </p:txBody>
      </p:sp>
      <p:sp>
        <p:nvSpPr>
          <p:cNvPr id="29699" name="Rectangle 3"/>
          <p:cNvSpPr>
            <a:spLocks noGrp="1" noChangeArrowheads="1"/>
          </p:cNvSpPr>
          <p:nvPr>
            <p:ph idx="1"/>
          </p:nvPr>
        </p:nvSpPr>
        <p:spPr>
          <a:xfrm>
            <a:off x="685800" y="2209800"/>
            <a:ext cx="7772400" cy="4114800"/>
          </a:xfrm>
        </p:spPr>
        <p:txBody>
          <a:bodyPr/>
          <a:lstStyle/>
          <a:p>
            <a:pPr eaLnBrk="1" hangingPunct="1"/>
            <a:r>
              <a:rPr lang="en-US" altLang="en-US" sz="2800" dirty="0" smtClean="0"/>
              <a:t>Identify an interior room to be used to shelter in-place.</a:t>
            </a:r>
          </a:p>
          <a:p>
            <a:pPr eaLnBrk="1" hangingPunct="1"/>
            <a:r>
              <a:rPr lang="en-US" altLang="en-US" sz="2800" dirty="0" smtClean="0"/>
              <a:t>Identify how to close and lock all windows and exterior doors, and how to shut off all heating and air conditioning units.</a:t>
            </a:r>
          </a:p>
          <a:p>
            <a:pPr eaLnBrk="1" hangingPunct="1"/>
            <a:r>
              <a:rPr lang="en-US" altLang="en-US" sz="2800" dirty="0" smtClean="0"/>
              <a:t>Prepare a shelter in-place kit that contains duct tape, plastic sheeting, tape measure, and scissors.  The kit should also have other family or office emergency supplies.</a:t>
            </a:r>
          </a:p>
        </p:txBody>
      </p:sp>
    </p:spTree>
    <p:extLst>
      <p:ext uri="{BB962C8B-B14F-4D97-AF65-F5344CB8AC3E}">
        <p14:creationId xmlns:p14="http://schemas.microsoft.com/office/powerpoint/2010/main" val="3116597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pPr eaLnBrk="1" hangingPunct="1">
              <a:defRPr/>
            </a:pPr>
            <a:r>
              <a:rPr lang="en-US" dirty="0" smtClean="0"/>
              <a:t>What is Sheltering In Place? </a:t>
            </a:r>
          </a:p>
        </p:txBody>
      </p:sp>
      <p:sp>
        <p:nvSpPr>
          <p:cNvPr id="16387" name="Rectangle 5"/>
          <p:cNvSpPr>
            <a:spLocks noGrp="1" noChangeArrowheads="1"/>
          </p:cNvSpPr>
          <p:nvPr>
            <p:ph idx="1"/>
          </p:nvPr>
        </p:nvSpPr>
        <p:spPr/>
        <p:txBody>
          <a:bodyPr/>
          <a:lstStyle/>
          <a:p>
            <a:pPr eaLnBrk="1" hangingPunct="1"/>
            <a:r>
              <a:rPr lang="en-US" altLang="en-US" sz="2400" dirty="0" smtClean="0"/>
              <a:t>Often the Safest Choice for Public Protection is Going Inside and Staying Out of the Plume.</a:t>
            </a:r>
            <a:br>
              <a:rPr lang="en-US" altLang="en-US" sz="2400" dirty="0" smtClean="0"/>
            </a:br>
            <a:endParaRPr lang="en-US" altLang="en-US" sz="2400" dirty="0" smtClean="0"/>
          </a:p>
          <a:p>
            <a:pPr eaLnBrk="1" hangingPunct="1"/>
            <a:r>
              <a:rPr lang="en-US" altLang="en-US" sz="2400" dirty="0" smtClean="0"/>
              <a:t>Go Inside a building, seal it up to keep the chemical plume outside from leaking inside.</a:t>
            </a:r>
            <a:br>
              <a:rPr lang="en-US" altLang="en-US" sz="2400" dirty="0" smtClean="0"/>
            </a:br>
            <a:endParaRPr lang="en-US" altLang="en-US" sz="2400" dirty="0" smtClean="0"/>
          </a:p>
          <a:p>
            <a:pPr eaLnBrk="1" hangingPunct="1"/>
            <a:r>
              <a:rPr lang="en-US" altLang="en-US" sz="2400" dirty="0" smtClean="0"/>
              <a:t>Let the chemical plume blow over while you are inside. It is important to be ready to follow the instructions of local authorities and be know who and be prepared if to shelter-in-place.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09600"/>
            <a:ext cx="8153400" cy="1143000"/>
          </a:xfrm>
        </p:spPr>
        <p:txBody>
          <a:bodyPr/>
          <a:lstStyle/>
          <a:p>
            <a:pPr algn="ctr" eaLnBrk="1" hangingPunct="1">
              <a:defRPr/>
            </a:pPr>
            <a:r>
              <a:rPr lang="en-US" sz="4000" dirty="0" smtClean="0"/>
              <a:t>Shelter In Place</a:t>
            </a:r>
            <a:br>
              <a:rPr lang="en-US" sz="4000" dirty="0" smtClean="0"/>
            </a:br>
            <a:r>
              <a:rPr lang="en-US" sz="4000" dirty="0" smtClean="0"/>
              <a:t>Pre-Planning Check List</a:t>
            </a:r>
            <a:br>
              <a:rPr lang="en-US" sz="4000" dirty="0" smtClean="0"/>
            </a:br>
            <a:r>
              <a:rPr lang="en-US" sz="4000" dirty="0" smtClean="0"/>
              <a:t> </a:t>
            </a:r>
          </a:p>
        </p:txBody>
      </p:sp>
      <p:sp>
        <p:nvSpPr>
          <p:cNvPr id="29699" name="Rectangle 3"/>
          <p:cNvSpPr>
            <a:spLocks noGrp="1" noChangeArrowheads="1"/>
          </p:cNvSpPr>
          <p:nvPr>
            <p:ph idx="1"/>
          </p:nvPr>
        </p:nvSpPr>
        <p:spPr/>
        <p:txBody>
          <a:bodyPr/>
          <a:lstStyle/>
          <a:p>
            <a:pPr eaLnBrk="1" hangingPunct="1"/>
            <a:r>
              <a:rPr lang="en-US" altLang="en-US" sz="2800" dirty="0" smtClean="0"/>
              <a:t>Identify how you will receive emergency information from local safety officials in the event of a chemical spill.</a:t>
            </a:r>
          </a:p>
          <a:p>
            <a:pPr eaLnBrk="1" hangingPunct="1"/>
            <a:r>
              <a:rPr lang="en-US" altLang="en-US" sz="2800" dirty="0" smtClean="0"/>
              <a:t>Develop a family or business emergency plan for all hazards.</a:t>
            </a:r>
          </a:p>
          <a:p>
            <a:pPr eaLnBrk="1" hangingPunct="1"/>
            <a:r>
              <a:rPr lang="en-US" altLang="en-US" sz="2800" dirty="0" smtClean="0"/>
              <a:t>Visit http://ncflepc.org/sip for additional information.</a:t>
            </a:r>
          </a:p>
        </p:txBody>
      </p:sp>
    </p:spTree>
    <p:extLst>
      <p:ext uri="{BB962C8B-B14F-4D97-AF65-F5344CB8AC3E}">
        <p14:creationId xmlns:p14="http://schemas.microsoft.com/office/powerpoint/2010/main" val="4164228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09600"/>
            <a:ext cx="8153400" cy="1143000"/>
          </a:xfrm>
        </p:spPr>
        <p:txBody>
          <a:bodyPr/>
          <a:lstStyle/>
          <a:p>
            <a:pPr algn="ctr" eaLnBrk="1" hangingPunct="1">
              <a:defRPr/>
            </a:pPr>
            <a:r>
              <a:rPr lang="en-US" sz="4000" dirty="0"/>
              <a:t>Shelter In Place </a:t>
            </a:r>
            <a:br>
              <a:rPr lang="en-US" sz="4000" dirty="0"/>
            </a:br>
            <a:r>
              <a:rPr lang="en-US" sz="4000" dirty="0"/>
              <a:t>For More Information </a:t>
            </a:r>
            <a:endParaRPr lang="en-US" sz="4000" dirty="0" smtClean="0"/>
          </a:p>
        </p:txBody>
      </p:sp>
      <p:sp>
        <p:nvSpPr>
          <p:cNvPr id="29699" name="Rectangle 3"/>
          <p:cNvSpPr>
            <a:spLocks noGrp="1" noChangeArrowheads="1"/>
          </p:cNvSpPr>
          <p:nvPr>
            <p:ph idx="1"/>
          </p:nvPr>
        </p:nvSpPr>
        <p:spPr/>
        <p:txBody>
          <a:bodyPr/>
          <a:lstStyle/>
          <a:p>
            <a:pPr eaLnBrk="1" hangingPunct="1"/>
            <a:r>
              <a:rPr lang="en-US" altLang="en-US" sz="2800" dirty="0"/>
              <a:t>Contact your county emergency management agency or local fire department. </a:t>
            </a:r>
          </a:p>
          <a:p>
            <a:pPr eaLnBrk="1" hangingPunct="1"/>
            <a:r>
              <a:rPr lang="en-US" altLang="en-US" sz="2800" dirty="0"/>
              <a:t>This PowerPoint presentation is designed to accompany a brochure distributed by your Fire Department, Emergency Management and/or the Local Emergency Planning Committee.</a:t>
            </a:r>
          </a:p>
          <a:p>
            <a:pPr eaLnBrk="1" hangingPunct="1"/>
            <a:r>
              <a:rPr lang="en-US" altLang="en-US" sz="2800" dirty="0"/>
              <a:t>Contact Dwayne Mundy, email LEPC Staff at </a:t>
            </a:r>
            <a:r>
              <a:rPr lang="en-US" altLang="en-US" sz="2800" dirty="0">
                <a:hlinkClick r:id="rId2"/>
              </a:rPr>
              <a:t>mundy@ncfrpc.org</a:t>
            </a:r>
            <a:r>
              <a:rPr lang="en-US" altLang="en-US" sz="2800" dirty="0"/>
              <a:t> with additional questions.</a:t>
            </a:r>
            <a:endParaRPr lang="en-US" altLang="en-US" sz="2800" dirty="0" smtClean="0"/>
          </a:p>
        </p:txBody>
      </p:sp>
    </p:spTree>
    <p:extLst>
      <p:ext uri="{BB962C8B-B14F-4D97-AF65-F5344CB8AC3E}">
        <p14:creationId xmlns:p14="http://schemas.microsoft.com/office/powerpoint/2010/main" val="655806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pPr eaLnBrk="1" hangingPunct="1">
              <a:defRPr/>
            </a:pPr>
            <a:r>
              <a:rPr lang="en-US" sz="4000" dirty="0" smtClean="0"/>
              <a:t>             Shelter-In-Place</a:t>
            </a:r>
            <a:br>
              <a:rPr lang="en-US" sz="4000" dirty="0" smtClean="0"/>
            </a:br>
            <a:r>
              <a:rPr lang="en-US" sz="4000" dirty="0" smtClean="0"/>
              <a:t>         What Could Happen?</a:t>
            </a:r>
          </a:p>
        </p:txBody>
      </p:sp>
      <p:sp>
        <p:nvSpPr>
          <p:cNvPr id="17411" name="Rectangle 5"/>
          <p:cNvSpPr>
            <a:spLocks noGrp="1" noChangeArrowheads="1"/>
          </p:cNvSpPr>
          <p:nvPr>
            <p:ph type="body" sz="half" idx="1"/>
          </p:nvPr>
        </p:nvSpPr>
        <p:spPr>
          <a:xfrm>
            <a:off x="685800" y="1905000"/>
            <a:ext cx="4572000" cy="4114800"/>
          </a:xfrm>
        </p:spPr>
        <p:txBody>
          <a:bodyPr/>
          <a:lstStyle/>
          <a:p>
            <a:pPr eaLnBrk="1" hangingPunct="1">
              <a:lnSpc>
                <a:spcPct val="70000"/>
              </a:lnSpc>
            </a:pPr>
            <a:r>
              <a:rPr lang="en-US" altLang="en-US" sz="2400" dirty="0" smtClean="0"/>
              <a:t>Transportation Incident:  Highway, Rail, or Pipeline</a:t>
            </a:r>
            <a:br>
              <a:rPr lang="en-US" altLang="en-US" sz="2400" dirty="0" smtClean="0"/>
            </a:br>
            <a:endParaRPr lang="en-US" altLang="en-US" sz="2400" dirty="0" smtClean="0"/>
          </a:p>
          <a:p>
            <a:pPr eaLnBrk="1" hangingPunct="1">
              <a:lnSpc>
                <a:spcPct val="70000"/>
              </a:lnSpc>
            </a:pPr>
            <a:r>
              <a:rPr lang="en-US" altLang="en-US" sz="2400" dirty="0" smtClean="0"/>
              <a:t>Water or Wastewater Treatment Plant Release of Chlorine</a:t>
            </a:r>
            <a:br>
              <a:rPr lang="en-US" altLang="en-US" sz="2400" dirty="0" smtClean="0"/>
            </a:br>
            <a:endParaRPr lang="en-US" altLang="en-US" sz="2400" dirty="0" smtClean="0"/>
          </a:p>
          <a:p>
            <a:pPr eaLnBrk="1" hangingPunct="1">
              <a:lnSpc>
                <a:spcPct val="70000"/>
              </a:lnSpc>
            </a:pPr>
            <a:r>
              <a:rPr lang="en-US" altLang="en-US" sz="2400" dirty="0" smtClean="0"/>
              <a:t>Manufacturing or Facility Incident </a:t>
            </a:r>
            <a:br>
              <a:rPr lang="en-US" altLang="en-US" sz="2400" dirty="0" smtClean="0"/>
            </a:br>
            <a:endParaRPr lang="en-US" altLang="en-US" sz="2400" dirty="0" smtClean="0"/>
          </a:p>
          <a:p>
            <a:pPr eaLnBrk="1" hangingPunct="1">
              <a:lnSpc>
                <a:spcPct val="70000"/>
              </a:lnSpc>
            </a:pPr>
            <a:r>
              <a:rPr lang="en-US" altLang="en-US" sz="2400" dirty="0" smtClean="0"/>
              <a:t>Refrigerated Warehouse Release of Ammonia</a:t>
            </a:r>
            <a:br>
              <a:rPr lang="en-US" altLang="en-US" sz="2400" dirty="0" smtClean="0"/>
            </a:br>
            <a:endParaRPr lang="en-US" altLang="en-US" sz="2400" dirty="0" smtClean="0"/>
          </a:p>
          <a:p>
            <a:pPr eaLnBrk="1" hangingPunct="1">
              <a:lnSpc>
                <a:spcPct val="70000"/>
              </a:lnSpc>
            </a:pPr>
            <a:r>
              <a:rPr lang="en-US" altLang="en-US" sz="2400" dirty="0" smtClean="0"/>
              <a:t>Terrorist Attack</a:t>
            </a:r>
          </a:p>
          <a:p>
            <a:pPr eaLnBrk="1" hangingPunct="1">
              <a:lnSpc>
                <a:spcPct val="70000"/>
              </a:lnSpc>
            </a:pPr>
            <a:endParaRPr lang="en-US" altLang="en-US" sz="2400" dirty="0" smtClean="0"/>
          </a:p>
        </p:txBody>
      </p:sp>
      <p:pic>
        <p:nvPicPr>
          <p:cNvPr id="17412" name="Picture 14" descr="MMj01781290000[1]"/>
          <p:cNvPicPr>
            <a:picLocks noGrp="1"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91200" y="1752600"/>
            <a:ext cx="3160713" cy="3819525"/>
          </a:xfr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pPr algn="ctr" eaLnBrk="1" hangingPunct="1">
              <a:defRPr/>
            </a:pPr>
            <a:r>
              <a:rPr lang="en-US" sz="4000" dirty="0" smtClean="0"/>
              <a:t>Shelter In Place </a:t>
            </a:r>
            <a:br>
              <a:rPr lang="en-US" sz="4000" dirty="0" smtClean="0"/>
            </a:br>
            <a:r>
              <a:rPr lang="en-US" sz="4000" u="sng" dirty="0" smtClean="0"/>
              <a:t>9 Steps To Remember</a:t>
            </a:r>
          </a:p>
        </p:txBody>
      </p:sp>
      <p:sp>
        <p:nvSpPr>
          <p:cNvPr id="20483" name="Rectangle 5"/>
          <p:cNvSpPr>
            <a:spLocks noGrp="1" noChangeArrowheads="1"/>
          </p:cNvSpPr>
          <p:nvPr>
            <p:ph idx="1"/>
          </p:nvPr>
        </p:nvSpPr>
        <p:spPr/>
        <p:txBody>
          <a:bodyPr/>
          <a:lstStyle/>
          <a:p>
            <a:pPr eaLnBrk="1" hangingPunct="1">
              <a:lnSpc>
                <a:spcPct val="80000"/>
              </a:lnSpc>
            </a:pPr>
            <a:endParaRPr lang="en-US" altLang="en-US" sz="2800" dirty="0" smtClean="0"/>
          </a:p>
          <a:p>
            <a:pPr marL="514350" indent="-514350" eaLnBrk="1" hangingPunct="1">
              <a:lnSpc>
                <a:spcPct val="80000"/>
              </a:lnSpc>
              <a:buFont typeface="+mj-lt"/>
              <a:buAutoNum type="arabicPeriod"/>
            </a:pPr>
            <a:r>
              <a:rPr lang="en-US" altLang="en-US" sz="2800" dirty="0" smtClean="0"/>
              <a:t>Move people and pets indoors.</a:t>
            </a:r>
          </a:p>
          <a:p>
            <a:pPr marL="514350" indent="-514350" eaLnBrk="1" hangingPunct="1">
              <a:lnSpc>
                <a:spcPct val="80000"/>
              </a:lnSpc>
              <a:buFont typeface="+mj-lt"/>
              <a:buAutoNum type="arabicPeriod"/>
            </a:pPr>
            <a:endParaRPr lang="en-US" altLang="en-US" sz="2800" dirty="0" smtClean="0"/>
          </a:p>
          <a:p>
            <a:pPr marL="514350" indent="-514350" eaLnBrk="1" hangingPunct="1">
              <a:lnSpc>
                <a:spcPct val="80000"/>
              </a:lnSpc>
              <a:buFont typeface="+mj-lt"/>
              <a:buAutoNum type="arabicPeriod"/>
            </a:pPr>
            <a:r>
              <a:rPr lang="en-US" altLang="en-US" sz="2800" dirty="0" smtClean="0"/>
              <a:t>Close and lock all windows and exterior doors.</a:t>
            </a:r>
          </a:p>
          <a:p>
            <a:pPr marL="514350" indent="-514350" eaLnBrk="1" hangingPunct="1">
              <a:lnSpc>
                <a:spcPct val="80000"/>
              </a:lnSpc>
              <a:buFont typeface="+mj-lt"/>
              <a:buAutoNum type="arabicPeriod"/>
            </a:pPr>
            <a:endParaRPr lang="en-US" altLang="en-US" sz="2800" dirty="0" smtClean="0"/>
          </a:p>
          <a:p>
            <a:pPr marL="514350" indent="-514350" eaLnBrk="1" hangingPunct="1">
              <a:lnSpc>
                <a:spcPct val="80000"/>
              </a:lnSpc>
              <a:buFont typeface="+mj-lt"/>
              <a:buAutoNum type="arabicPeriod"/>
            </a:pPr>
            <a:r>
              <a:rPr lang="en-US" altLang="en-US" sz="2800" dirty="0" smtClean="0"/>
              <a:t>Turn off Ventilation System including all fans, heating and air conditioning systems.</a:t>
            </a:r>
            <a:br>
              <a:rPr lang="en-US" altLang="en-US" sz="2800" dirty="0" smtClean="0"/>
            </a:br>
            <a:endParaRPr lang="en-US" altLang="en-US" sz="2800" dirty="0" smtClean="0"/>
          </a:p>
          <a:p>
            <a:pPr marL="514350" indent="-514350" eaLnBrk="1" hangingPunct="1">
              <a:lnSpc>
                <a:spcPct val="80000"/>
              </a:lnSpc>
              <a:buFont typeface="+mj-lt"/>
              <a:buAutoNum type="arabicPeriod"/>
            </a:pPr>
            <a:r>
              <a:rPr lang="en-US" altLang="en-US" sz="2800" dirty="0" smtClean="0"/>
              <a:t>Go to an interior room preferably without windows.</a:t>
            </a:r>
          </a:p>
        </p:txBody>
      </p:sp>
      <p:pic>
        <p:nvPicPr>
          <p:cNvPr id="2048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152400"/>
            <a:ext cx="1371600" cy="1361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pPr algn="ctr" eaLnBrk="1" hangingPunct="1">
              <a:defRPr/>
            </a:pPr>
            <a:r>
              <a:rPr lang="en-US" sz="4000" dirty="0" smtClean="0"/>
              <a:t>Shelter In Place </a:t>
            </a:r>
            <a:br>
              <a:rPr lang="en-US" sz="4000" dirty="0" smtClean="0"/>
            </a:br>
            <a:r>
              <a:rPr lang="en-US" sz="4000" u="sng" dirty="0" smtClean="0"/>
              <a:t>9 Steps To Remember</a:t>
            </a:r>
          </a:p>
        </p:txBody>
      </p:sp>
      <p:sp>
        <p:nvSpPr>
          <p:cNvPr id="20483" name="Rectangle 5"/>
          <p:cNvSpPr>
            <a:spLocks noGrp="1" noChangeArrowheads="1"/>
          </p:cNvSpPr>
          <p:nvPr>
            <p:ph idx="1"/>
          </p:nvPr>
        </p:nvSpPr>
        <p:spPr/>
        <p:txBody>
          <a:bodyPr/>
          <a:lstStyle/>
          <a:p>
            <a:pPr eaLnBrk="1" hangingPunct="1">
              <a:lnSpc>
                <a:spcPct val="80000"/>
              </a:lnSpc>
            </a:pPr>
            <a:endParaRPr lang="en-US" altLang="en-US" sz="2800" dirty="0" smtClean="0"/>
          </a:p>
          <a:p>
            <a:pPr marL="514350" indent="-514350" eaLnBrk="1" hangingPunct="1">
              <a:lnSpc>
                <a:spcPct val="80000"/>
              </a:lnSpc>
              <a:buFont typeface="+mj-lt"/>
              <a:buAutoNum type="arabicPeriod" startAt="5"/>
            </a:pPr>
            <a:r>
              <a:rPr lang="en-US" altLang="en-US" sz="2800" dirty="0" smtClean="0"/>
              <a:t>Seal the room using duct tape and plastic sheeting. </a:t>
            </a:r>
            <a:br>
              <a:rPr lang="en-US" altLang="en-US" sz="2800" dirty="0" smtClean="0"/>
            </a:br>
            <a:endParaRPr lang="en-US" altLang="en-US" sz="2800" dirty="0" smtClean="0"/>
          </a:p>
          <a:p>
            <a:pPr marL="514350" indent="-514350" eaLnBrk="1" hangingPunct="1">
              <a:lnSpc>
                <a:spcPct val="80000"/>
              </a:lnSpc>
              <a:buFont typeface="+mj-lt"/>
              <a:buAutoNum type="arabicPeriod" startAt="5"/>
            </a:pPr>
            <a:r>
              <a:rPr lang="en-US" altLang="en-US" sz="2800" dirty="0" smtClean="0"/>
              <a:t>If you smell a chemical odor, use a wet towel to cover your nose and mouth.</a:t>
            </a:r>
            <a:br>
              <a:rPr lang="en-US" altLang="en-US" sz="2800" dirty="0" smtClean="0"/>
            </a:br>
            <a:endParaRPr lang="en-US" altLang="en-US" sz="2800" dirty="0" smtClean="0"/>
          </a:p>
          <a:p>
            <a:pPr marL="514350" indent="-514350" eaLnBrk="1" hangingPunct="1">
              <a:lnSpc>
                <a:spcPct val="80000"/>
              </a:lnSpc>
              <a:buFont typeface="+mj-lt"/>
              <a:buAutoNum type="arabicPeriod" startAt="5"/>
            </a:pPr>
            <a:r>
              <a:rPr lang="en-US" altLang="en-US" sz="2800" dirty="0" smtClean="0"/>
              <a:t>Stay off the telephones. Do not call 9-1-1 unless it is an emergency.</a:t>
            </a:r>
          </a:p>
        </p:txBody>
      </p:sp>
      <p:pic>
        <p:nvPicPr>
          <p:cNvPr id="2048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152400"/>
            <a:ext cx="1371600" cy="1361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919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pPr algn="ctr" eaLnBrk="1" hangingPunct="1">
              <a:defRPr/>
            </a:pPr>
            <a:r>
              <a:rPr lang="en-US" sz="4000" dirty="0" smtClean="0"/>
              <a:t>Shelter In Place </a:t>
            </a:r>
            <a:br>
              <a:rPr lang="en-US" sz="4000" dirty="0" smtClean="0"/>
            </a:br>
            <a:r>
              <a:rPr lang="en-US" sz="4000" u="sng" dirty="0" smtClean="0"/>
              <a:t>9 Steps To Remember</a:t>
            </a:r>
          </a:p>
        </p:txBody>
      </p:sp>
      <p:sp>
        <p:nvSpPr>
          <p:cNvPr id="20483" name="Rectangle 5"/>
          <p:cNvSpPr>
            <a:spLocks noGrp="1" noChangeArrowheads="1"/>
          </p:cNvSpPr>
          <p:nvPr>
            <p:ph idx="1"/>
          </p:nvPr>
        </p:nvSpPr>
        <p:spPr/>
        <p:txBody>
          <a:bodyPr/>
          <a:lstStyle/>
          <a:p>
            <a:pPr eaLnBrk="1" hangingPunct="1">
              <a:lnSpc>
                <a:spcPct val="80000"/>
              </a:lnSpc>
            </a:pPr>
            <a:endParaRPr lang="en-US" altLang="en-US" sz="2800" dirty="0" smtClean="0"/>
          </a:p>
          <a:p>
            <a:pPr marL="514350" indent="-514350" eaLnBrk="1" hangingPunct="1">
              <a:lnSpc>
                <a:spcPct val="80000"/>
              </a:lnSpc>
              <a:buFont typeface="+mj-lt"/>
              <a:buAutoNum type="arabicPeriod" startAt="8"/>
            </a:pPr>
            <a:r>
              <a:rPr lang="en-US" altLang="en-US" sz="2800" dirty="0" smtClean="0"/>
              <a:t>Monitor the news media for emergency instructions.  Depending on you community, this could include television, radio, or social media outlets. </a:t>
            </a:r>
            <a:br>
              <a:rPr lang="en-US" altLang="en-US" sz="2800" dirty="0" smtClean="0"/>
            </a:br>
            <a:endParaRPr lang="en-US" altLang="en-US" sz="2800" dirty="0" smtClean="0"/>
          </a:p>
          <a:p>
            <a:pPr marL="514350" indent="-514350" eaLnBrk="1" hangingPunct="1">
              <a:lnSpc>
                <a:spcPct val="80000"/>
              </a:lnSpc>
              <a:buFont typeface="+mj-lt"/>
              <a:buAutoNum type="arabicPeriod" startAt="8"/>
            </a:pPr>
            <a:r>
              <a:rPr lang="en-US" altLang="en-US" sz="2800" dirty="0" smtClean="0"/>
              <a:t>Continue sheltering in-place until you are told all is safe or you are told to evacuate. When you are notified the threat is over, open doors and windows to ventilate your home or office.</a:t>
            </a:r>
            <a:br>
              <a:rPr lang="en-US" altLang="en-US" sz="2800" dirty="0" smtClean="0"/>
            </a:br>
            <a:endParaRPr lang="en-US" altLang="en-US" sz="2800" dirty="0" smtClean="0"/>
          </a:p>
        </p:txBody>
      </p:sp>
      <p:pic>
        <p:nvPicPr>
          <p:cNvPr id="2048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152400"/>
            <a:ext cx="1371600" cy="1361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473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algn="ctr" eaLnBrk="1" hangingPunct="1">
              <a:defRPr/>
            </a:pPr>
            <a:r>
              <a:rPr lang="en-US" sz="4000" dirty="0" smtClean="0"/>
              <a:t>What will I Need ?</a:t>
            </a:r>
            <a:br>
              <a:rPr lang="en-US" sz="4000" dirty="0" smtClean="0"/>
            </a:br>
            <a:r>
              <a:rPr lang="en-US" sz="4000" dirty="0" smtClean="0"/>
              <a:t>“Be Prepared”</a:t>
            </a:r>
          </a:p>
        </p:txBody>
      </p:sp>
      <p:sp>
        <p:nvSpPr>
          <p:cNvPr id="19459" name="Rectangle 5"/>
          <p:cNvSpPr>
            <a:spLocks noGrp="1" noChangeArrowheads="1"/>
          </p:cNvSpPr>
          <p:nvPr>
            <p:ph type="body" sz="half" idx="1"/>
          </p:nvPr>
        </p:nvSpPr>
        <p:spPr/>
        <p:txBody>
          <a:bodyPr/>
          <a:lstStyle/>
          <a:p>
            <a:pPr eaLnBrk="1" hangingPunct="1"/>
            <a:r>
              <a:rPr lang="en-US" altLang="en-US" sz="2400" dirty="0" smtClean="0"/>
              <a:t>Plastic Sheeting</a:t>
            </a:r>
          </a:p>
          <a:p>
            <a:pPr eaLnBrk="1" hangingPunct="1"/>
            <a:r>
              <a:rPr lang="en-US" altLang="en-US" sz="2400" dirty="0" smtClean="0"/>
              <a:t>Duct Tape</a:t>
            </a:r>
          </a:p>
          <a:p>
            <a:pPr eaLnBrk="1" hangingPunct="1"/>
            <a:r>
              <a:rPr lang="en-US" altLang="en-US" sz="2400" dirty="0" smtClean="0"/>
              <a:t>Scissors</a:t>
            </a:r>
          </a:p>
          <a:p>
            <a:pPr eaLnBrk="1" hangingPunct="1"/>
            <a:r>
              <a:rPr lang="en-US" altLang="en-US" sz="2400" dirty="0" smtClean="0"/>
              <a:t>Bath Towels</a:t>
            </a:r>
          </a:p>
          <a:p>
            <a:pPr eaLnBrk="1" hangingPunct="1"/>
            <a:r>
              <a:rPr lang="en-US" altLang="en-US" sz="2400" dirty="0" smtClean="0"/>
              <a:t>Water</a:t>
            </a:r>
          </a:p>
          <a:p>
            <a:pPr eaLnBrk="1" hangingPunct="1"/>
            <a:r>
              <a:rPr lang="en-US" altLang="en-US" sz="2400" dirty="0" smtClean="0"/>
              <a:t>Fresh Batteries</a:t>
            </a:r>
          </a:p>
          <a:p>
            <a:pPr eaLnBrk="1" hangingPunct="1"/>
            <a:r>
              <a:rPr lang="en-US" altLang="en-US" sz="2400" dirty="0" smtClean="0"/>
              <a:t>Non-Perishable Food </a:t>
            </a:r>
          </a:p>
          <a:p>
            <a:pPr eaLnBrk="1" hangingPunct="1"/>
            <a:r>
              <a:rPr lang="en-US" altLang="en-US" sz="2400" dirty="0" smtClean="0"/>
              <a:t>Flashlight</a:t>
            </a:r>
          </a:p>
          <a:p>
            <a:pPr eaLnBrk="1" hangingPunct="1"/>
            <a:r>
              <a:rPr lang="en-US" altLang="en-US" sz="2400" dirty="0" smtClean="0"/>
              <a:t>Battery-powered radio</a:t>
            </a:r>
          </a:p>
        </p:txBody>
      </p:sp>
      <p:pic>
        <p:nvPicPr>
          <p:cNvPr id="19461" name="Picture 7" descr="MCj031981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3733800"/>
            <a:ext cx="1811338"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pPr algn="ctr" eaLnBrk="1" hangingPunct="1">
              <a:defRPr/>
            </a:pPr>
            <a:r>
              <a:rPr lang="en-US" sz="4000" dirty="0" smtClean="0"/>
              <a:t>Sheltering In-Place</a:t>
            </a:r>
            <a:br>
              <a:rPr lang="en-US" sz="4000" dirty="0" smtClean="0"/>
            </a:br>
            <a:r>
              <a:rPr lang="en-US" sz="4000" dirty="0" smtClean="0"/>
              <a:t>How Will I know ? </a:t>
            </a:r>
          </a:p>
        </p:txBody>
      </p:sp>
      <p:sp>
        <p:nvSpPr>
          <p:cNvPr id="1028" name="Rectangle 14"/>
          <p:cNvSpPr>
            <a:spLocks noGrp="1" noChangeArrowheads="1"/>
          </p:cNvSpPr>
          <p:nvPr>
            <p:ph type="body" sz="half" idx="1"/>
          </p:nvPr>
        </p:nvSpPr>
        <p:spPr>
          <a:xfrm>
            <a:off x="685800" y="1981200"/>
            <a:ext cx="4270375" cy="4572000"/>
          </a:xfrm>
        </p:spPr>
        <p:txBody>
          <a:bodyPr/>
          <a:lstStyle/>
          <a:p>
            <a:pPr eaLnBrk="1" hangingPunct="1">
              <a:lnSpc>
                <a:spcPct val="70000"/>
              </a:lnSpc>
              <a:defRPr/>
            </a:pPr>
            <a:r>
              <a:rPr lang="en-US" altLang="en-US" sz="2000" dirty="0" smtClean="0"/>
              <a:t>The order to Shelter in place would likely come from one of the following:</a:t>
            </a:r>
          </a:p>
          <a:p>
            <a:pPr marL="457200" lvl="1" indent="0" eaLnBrk="1" hangingPunct="1">
              <a:lnSpc>
                <a:spcPct val="80000"/>
              </a:lnSpc>
              <a:buNone/>
              <a:defRPr/>
            </a:pPr>
            <a:r>
              <a:rPr lang="en-US" altLang="en-US" sz="1800" dirty="0" smtClean="0"/>
              <a:t>-   Fire </a:t>
            </a:r>
            <a:r>
              <a:rPr lang="en-US" altLang="en-US" sz="1800" dirty="0"/>
              <a:t>Fighters</a:t>
            </a:r>
          </a:p>
          <a:p>
            <a:pPr marL="457200" lvl="1" indent="0" eaLnBrk="1" hangingPunct="1">
              <a:lnSpc>
                <a:spcPct val="80000"/>
              </a:lnSpc>
              <a:buFontTx/>
              <a:buNone/>
              <a:defRPr/>
            </a:pPr>
            <a:r>
              <a:rPr lang="en-US" altLang="en-US" sz="1800" dirty="0" smtClean="0"/>
              <a:t>-   County Emergency Management</a:t>
            </a:r>
          </a:p>
          <a:p>
            <a:pPr lvl="1" eaLnBrk="1" hangingPunct="1">
              <a:lnSpc>
                <a:spcPct val="80000"/>
              </a:lnSpc>
              <a:buFontTx/>
              <a:buChar char="-"/>
              <a:defRPr/>
            </a:pPr>
            <a:r>
              <a:rPr lang="en-US" altLang="en-US" sz="1800" dirty="0" smtClean="0"/>
              <a:t>Law Enforcement</a:t>
            </a:r>
          </a:p>
          <a:p>
            <a:pPr lvl="1" eaLnBrk="1" hangingPunct="1">
              <a:lnSpc>
                <a:spcPct val="80000"/>
              </a:lnSpc>
              <a:buFontTx/>
              <a:buChar char="-"/>
              <a:defRPr/>
            </a:pPr>
            <a:r>
              <a:rPr lang="en-US" altLang="en-US" sz="1800" dirty="0" smtClean="0"/>
              <a:t>Local </a:t>
            </a:r>
            <a:r>
              <a:rPr lang="en-US" altLang="en-US" sz="1800" dirty="0"/>
              <a:t>Public Officials</a:t>
            </a:r>
          </a:p>
          <a:p>
            <a:pPr marL="0" indent="0" eaLnBrk="1" hangingPunct="1">
              <a:lnSpc>
                <a:spcPct val="70000"/>
              </a:lnSpc>
              <a:buFont typeface="Wingdings" pitchFamily="2" charset="2"/>
              <a:buNone/>
              <a:defRPr/>
            </a:pPr>
            <a:endParaRPr lang="en-US" altLang="en-US" sz="2000" dirty="0" smtClean="0"/>
          </a:p>
          <a:p>
            <a:pPr eaLnBrk="1" hangingPunct="1">
              <a:lnSpc>
                <a:spcPct val="70000"/>
              </a:lnSpc>
              <a:defRPr/>
            </a:pPr>
            <a:r>
              <a:rPr lang="en-US" altLang="en-US" sz="2000" dirty="0" smtClean="0"/>
              <a:t>Emergency notifications may be made  via any of the following methods:</a:t>
            </a:r>
          </a:p>
          <a:p>
            <a:pPr marL="457200" lvl="1" indent="0" eaLnBrk="1" hangingPunct="1">
              <a:lnSpc>
                <a:spcPct val="80000"/>
              </a:lnSpc>
              <a:buFontTx/>
              <a:buNone/>
              <a:defRPr/>
            </a:pPr>
            <a:r>
              <a:rPr lang="en-US" altLang="en-US" sz="1800" dirty="0" smtClean="0"/>
              <a:t>-   Television    - Radio </a:t>
            </a:r>
          </a:p>
          <a:p>
            <a:pPr lvl="1" eaLnBrk="1" hangingPunct="1">
              <a:lnSpc>
                <a:spcPct val="80000"/>
              </a:lnSpc>
              <a:buFontTx/>
              <a:buChar char="-"/>
              <a:defRPr/>
            </a:pPr>
            <a:r>
              <a:rPr lang="en-US" altLang="en-US" sz="1800" dirty="0" smtClean="0"/>
              <a:t>Telephone    - Door to Door</a:t>
            </a:r>
          </a:p>
          <a:p>
            <a:pPr lvl="1" eaLnBrk="1" hangingPunct="1">
              <a:lnSpc>
                <a:spcPct val="80000"/>
              </a:lnSpc>
              <a:buFontTx/>
              <a:buChar char="-"/>
              <a:defRPr/>
            </a:pPr>
            <a:r>
              <a:rPr lang="en-US" altLang="en-US" sz="1800" dirty="0" smtClean="0"/>
              <a:t>Twitter	  - Facebook</a:t>
            </a:r>
          </a:p>
          <a:p>
            <a:pPr marL="457200" lvl="1" indent="0" eaLnBrk="1" hangingPunct="1">
              <a:lnSpc>
                <a:spcPct val="80000"/>
              </a:lnSpc>
              <a:buFontTx/>
              <a:buNone/>
              <a:defRPr/>
            </a:pPr>
            <a:endParaRPr lang="en-US" altLang="en-US" sz="1800" dirty="0" smtClean="0"/>
          </a:p>
          <a:p>
            <a:pPr marL="457200" lvl="1" indent="0" eaLnBrk="1" hangingPunct="1">
              <a:lnSpc>
                <a:spcPct val="80000"/>
              </a:lnSpc>
              <a:buFontTx/>
              <a:buNone/>
              <a:defRPr/>
            </a:pPr>
            <a:endParaRPr lang="en-US" altLang="en-US" sz="1800" dirty="0" smtClean="0"/>
          </a:p>
        </p:txBody>
      </p:sp>
      <p:sp>
        <p:nvSpPr>
          <p:cNvPr id="2" name="TextBox 1"/>
          <p:cNvSpPr txBox="1"/>
          <p:nvPr/>
        </p:nvSpPr>
        <p:spPr>
          <a:xfrm>
            <a:off x="5181600" y="1981200"/>
            <a:ext cx="3581400" cy="1391215"/>
          </a:xfrm>
          <a:prstGeom prst="rect">
            <a:avLst/>
          </a:prstGeom>
          <a:noFill/>
        </p:spPr>
        <p:txBody>
          <a:bodyPr wrap="square">
            <a:spAutoFit/>
          </a:bodyPr>
          <a:lstStyle/>
          <a:p>
            <a:pPr marL="342900" indent="-342900">
              <a:lnSpc>
                <a:spcPct val="70000"/>
              </a:lnSpc>
              <a:spcBef>
                <a:spcPct val="20000"/>
              </a:spcBef>
              <a:buClr>
                <a:srgbClr val="000000"/>
              </a:buClr>
              <a:buSzPct val="75000"/>
              <a:buFont typeface="Wingdings" pitchFamily="2" charset="2"/>
              <a:buChar char="l"/>
              <a:defRPr/>
            </a:pPr>
            <a:r>
              <a:rPr lang="en-US" sz="2000" kern="0" dirty="0">
                <a:solidFill>
                  <a:srgbClr val="000000"/>
                </a:solidFill>
                <a:latin typeface="Times New Roman"/>
              </a:rPr>
              <a:t>Notification methods vary for each community.  You need to check with your County Emergency Management Agency to learn what is available in your community</a:t>
            </a:r>
            <a:r>
              <a:rPr lang="en-US" sz="2000" kern="0" dirty="0" smtClean="0">
                <a:solidFill>
                  <a:srgbClr val="000000"/>
                </a:solidFill>
                <a:latin typeface="Times New Roman"/>
              </a:rPr>
              <a:t>.</a:t>
            </a:r>
            <a:endParaRPr lang="en-US" sz="2000" kern="0" dirty="0">
              <a:solidFill>
                <a:srgbClr val="000000"/>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algn="ctr" eaLnBrk="1" hangingPunct="1">
              <a:defRPr/>
            </a:pPr>
            <a:r>
              <a:rPr lang="en-US" sz="4000" dirty="0" smtClean="0"/>
              <a:t>Shelter In Place</a:t>
            </a:r>
            <a:br>
              <a:rPr lang="en-US" sz="4000" dirty="0" smtClean="0"/>
            </a:br>
            <a:r>
              <a:rPr lang="en-US" sz="4000" dirty="0" smtClean="0"/>
              <a:t>Step 1: Move Everyone Indoors</a:t>
            </a:r>
          </a:p>
        </p:txBody>
      </p:sp>
      <p:sp>
        <p:nvSpPr>
          <p:cNvPr id="21507" name="Rectangle 5"/>
          <p:cNvSpPr>
            <a:spLocks noGrp="1" noChangeArrowheads="1"/>
          </p:cNvSpPr>
          <p:nvPr>
            <p:ph idx="1"/>
          </p:nvPr>
        </p:nvSpPr>
        <p:spPr/>
        <p:txBody>
          <a:bodyPr/>
          <a:lstStyle/>
          <a:p>
            <a:pPr eaLnBrk="1" hangingPunct="1"/>
            <a:endParaRPr lang="en-US" altLang="en-US" dirty="0" smtClean="0"/>
          </a:p>
          <a:p>
            <a:pPr eaLnBrk="1" hangingPunct="1"/>
            <a:r>
              <a:rPr lang="en-US" altLang="en-US" dirty="0" smtClean="0"/>
              <a:t>Quickly move everyone indoors, and do not use elevators.  Bring your pets inside with you.</a:t>
            </a:r>
            <a:br>
              <a:rPr lang="en-US" altLang="en-US" dirty="0" smtClean="0"/>
            </a:br>
            <a:endParaRPr lang="en-US" altLang="en-US" dirty="0" smtClean="0"/>
          </a:p>
          <a:p>
            <a:pPr eaLnBrk="1" hangingPunct="1"/>
            <a:r>
              <a:rPr lang="en-US" altLang="en-US" dirty="0" smtClean="0"/>
              <a:t>Retrieve your Shelter In-Place kit if you have one.</a:t>
            </a:r>
          </a:p>
          <a:p>
            <a:pPr eaLnBrk="1" hangingPunct="1"/>
            <a:endParaRPr lang="en-US" altLang="en-US" dirty="0" smtClean="0"/>
          </a:p>
          <a:p>
            <a:pPr eaLnBrk="1" hangingPunct="1"/>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raining">
  <a:themeElements>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TotalTime>
  <Words>794</Words>
  <Application>Microsoft Office PowerPoint</Application>
  <PresentationFormat>On-screen Show (4:3)</PresentationFormat>
  <Paragraphs>112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Training</vt:lpstr>
      <vt:lpstr>North Central Florida  Local Emergency Planning Committee</vt:lpstr>
      <vt:lpstr>What is Sheltering In Place? </vt:lpstr>
      <vt:lpstr>             Shelter-In-Place          What Could Happen?</vt:lpstr>
      <vt:lpstr>Shelter In Place  9 Steps To Remember</vt:lpstr>
      <vt:lpstr>Shelter In Place  9 Steps To Remember</vt:lpstr>
      <vt:lpstr>Shelter In Place  9 Steps To Remember</vt:lpstr>
      <vt:lpstr>What will I Need ? “Be Prepared”</vt:lpstr>
      <vt:lpstr>Sheltering In-Place How Will I know ? </vt:lpstr>
      <vt:lpstr>Shelter In Place Step 1: Move Everyone Indoors</vt:lpstr>
      <vt:lpstr>Shelter In Place Step 2: Close and lock all windows and exterior doors.</vt:lpstr>
      <vt:lpstr>Shelter In Place  Step 3: Turn off Ventilation System</vt:lpstr>
      <vt:lpstr>Shelter In Place Step 4: Go to an interior room </vt:lpstr>
      <vt:lpstr>Shelter In Place Step 5: Go to an interior room   </vt:lpstr>
      <vt:lpstr>Shelter In Place Step 6: If You Smell a Chemical Odor</vt:lpstr>
      <vt:lpstr>Shelter In Place Step 7: Stay off the telephones</vt:lpstr>
      <vt:lpstr>Shelter In Place Step 8: Monitor the news media for emergency instructions.</vt:lpstr>
      <vt:lpstr>Shelter In Place Step 9: When the Incident is Over</vt:lpstr>
      <vt:lpstr>Shelter In Place “No No's”  Important Safety Actions </vt:lpstr>
      <vt:lpstr>Shelter In Place Pre-Planning Check List </vt:lpstr>
      <vt:lpstr>Shelter In Place Pre-Planning Check List  </vt:lpstr>
      <vt:lpstr>Shelter In Place  For More Information </vt:lpstr>
    </vt:vector>
  </TitlesOfParts>
  <Company>SWFRPC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jgibbons</dc:creator>
  <cp:lastModifiedBy>Dwayne Mundy</cp:lastModifiedBy>
  <cp:revision>66</cp:revision>
  <cp:lastPrinted>2017-12-19T21:13:41Z</cp:lastPrinted>
  <dcterms:created xsi:type="dcterms:W3CDTF">2005-09-20T15:41:30Z</dcterms:created>
  <dcterms:modified xsi:type="dcterms:W3CDTF">2017-12-19T21:15:25Z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